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7" r:id="rId1"/>
    <p:sldMasterId id="2147483829" r:id="rId2"/>
    <p:sldMasterId id="2147483843" r:id="rId3"/>
  </p:sldMasterIdLst>
  <p:notesMasterIdLst>
    <p:notesMasterId r:id="rId95"/>
  </p:notesMasterIdLst>
  <p:sldIdLst>
    <p:sldId id="460" r:id="rId4"/>
    <p:sldId id="257" r:id="rId5"/>
    <p:sldId id="443" r:id="rId6"/>
    <p:sldId id="418" r:id="rId7"/>
    <p:sldId id="371" r:id="rId8"/>
    <p:sldId id="373" r:id="rId9"/>
    <p:sldId id="457" r:id="rId10"/>
    <p:sldId id="458" r:id="rId11"/>
    <p:sldId id="375" r:id="rId12"/>
    <p:sldId id="376" r:id="rId13"/>
    <p:sldId id="377" r:id="rId14"/>
    <p:sldId id="378" r:id="rId15"/>
    <p:sldId id="379" r:id="rId16"/>
    <p:sldId id="380" r:id="rId17"/>
    <p:sldId id="381" r:id="rId18"/>
    <p:sldId id="444" r:id="rId19"/>
    <p:sldId id="445" r:id="rId20"/>
    <p:sldId id="446" r:id="rId21"/>
    <p:sldId id="447" r:id="rId22"/>
    <p:sldId id="448" r:id="rId23"/>
    <p:sldId id="449" r:id="rId24"/>
    <p:sldId id="450" r:id="rId25"/>
    <p:sldId id="451" r:id="rId26"/>
    <p:sldId id="452" r:id="rId27"/>
    <p:sldId id="459" r:id="rId28"/>
    <p:sldId id="284" r:id="rId29"/>
    <p:sldId id="454" r:id="rId30"/>
    <p:sldId id="455" r:id="rId31"/>
    <p:sldId id="307" r:id="rId32"/>
    <p:sldId id="313" r:id="rId33"/>
    <p:sldId id="316" r:id="rId34"/>
    <p:sldId id="395" r:id="rId35"/>
    <p:sldId id="396" r:id="rId36"/>
    <p:sldId id="397" r:id="rId37"/>
    <p:sldId id="358" r:id="rId38"/>
    <p:sldId id="359" r:id="rId39"/>
    <p:sldId id="360" r:id="rId40"/>
    <p:sldId id="323" r:id="rId41"/>
    <p:sldId id="398" r:id="rId42"/>
    <p:sldId id="399" r:id="rId43"/>
    <p:sldId id="400" r:id="rId44"/>
    <p:sldId id="401" r:id="rId45"/>
    <p:sldId id="402" r:id="rId46"/>
    <p:sldId id="403" r:id="rId47"/>
    <p:sldId id="404" r:id="rId48"/>
    <p:sldId id="405" r:id="rId49"/>
    <p:sldId id="406" r:id="rId50"/>
    <p:sldId id="407" r:id="rId51"/>
    <p:sldId id="408" r:id="rId52"/>
    <p:sldId id="409" r:id="rId53"/>
    <p:sldId id="410" r:id="rId54"/>
    <p:sldId id="361" r:id="rId55"/>
    <p:sldId id="362" r:id="rId56"/>
    <p:sldId id="363" r:id="rId57"/>
    <p:sldId id="364" r:id="rId58"/>
    <p:sldId id="365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31" r:id="rId67"/>
    <p:sldId id="332" r:id="rId68"/>
    <p:sldId id="333" r:id="rId69"/>
    <p:sldId id="334" r:id="rId70"/>
    <p:sldId id="335" r:id="rId71"/>
    <p:sldId id="366" r:id="rId72"/>
    <p:sldId id="367" r:id="rId73"/>
    <p:sldId id="368" r:id="rId74"/>
    <p:sldId id="369" r:id="rId75"/>
    <p:sldId id="370" r:id="rId76"/>
    <p:sldId id="308" r:id="rId77"/>
    <p:sldId id="411" r:id="rId78"/>
    <p:sldId id="412" r:id="rId79"/>
    <p:sldId id="413" r:id="rId80"/>
    <p:sldId id="414" r:id="rId81"/>
    <p:sldId id="310" r:id="rId82"/>
    <p:sldId id="311" r:id="rId83"/>
    <p:sldId id="312" r:id="rId84"/>
    <p:sldId id="415" r:id="rId85"/>
    <p:sldId id="416" r:id="rId86"/>
    <p:sldId id="351" r:id="rId87"/>
    <p:sldId id="352" r:id="rId88"/>
    <p:sldId id="353" r:id="rId89"/>
    <p:sldId id="354" r:id="rId90"/>
    <p:sldId id="355" r:id="rId91"/>
    <p:sldId id="417" r:id="rId92"/>
    <p:sldId id="357" r:id="rId93"/>
    <p:sldId id="309" r:id="rId9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/>
    <p:restoredTop sz="94655"/>
  </p:normalViewPr>
  <p:slideViewPr>
    <p:cSldViewPr snapToObjects="1" showGuides="1">
      <p:cViewPr varScale="1">
        <p:scale>
          <a:sx n="94" d="100"/>
          <a:sy n="94" d="100"/>
        </p:scale>
        <p:origin x="1912" y="184"/>
      </p:cViewPr>
      <p:guideLst>
        <p:guide orient="horz" pos="207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A2668-1DA9-5B46-A5AF-31E39B56AE62}" type="datetimeFigureOut">
              <a:rPr lang="en-US" smtClean="0"/>
              <a:pPr/>
              <a:t>3/18/19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8B0A4-54D1-2D47-8CA3-FE5084CF3C6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024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LEGO - The ‘open’ in open innovation can reveal itself in a number of ways. For example, it can refer to overcoming the “not invented here” syndrome by welcoming external input.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Openness is “outside in” when it makes greater use of external brainpower for its innovations. There is also another kind of openness in which a company opens up its ideas and technologies to be used by other companies, even competitors.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Lego </a:t>
            </a:r>
            <a:r>
              <a:rPr lang="en-US" dirty="0" err="1"/>
              <a:t>Mindstorms</a:t>
            </a:r>
            <a:r>
              <a:rPr lang="en-US" dirty="0"/>
              <a:t> is a classic example of the “outside in” open innovation model where the company has allowed customers to create designs.</a:t>
            </a:r>
          </a:p>
          <a:p>
            <a:endParaRPr lang="en-US" dirty="0"/>
          </a:p>
          <a:p>
            <a:r>
              <a:rPr lang="en-US" dirty="0"/>
              <a:t>GALP PLUMA – designed</a:t>
            </a:r>
            <a:r>
              <a:rPr lang="en-US" baseline="0" dirty="0"/>
              <a:t> by </a:t>
            </a:r>
            <a:r>
              <a:rPr lang="en-US" baseline="0" dirty="0" err="1"/>
              <a:t>portuguese</a:t>
            </a:r>
            <a:r>
              <a:rPr lang="en-US" baseline="0" dirty="0"/>
              <a:t> to the Portuguese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01443-9EC5-A245-8F7F-1CA5F70DA953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100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Two Buckets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Students form teams of three to five. Each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team randomly chooses an index card from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each of two buckets. One set of cards has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major brand names (including international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brands). One set has product categories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(including developing nations’ needs).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instructor opens with “You work for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company on the one card, and they now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 you to develop a product for them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is on the other card.” The groups are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given five to seven minutes to develop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product’s features, benefits, target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audience, and perhaps promotional ideas.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spokesperson from each team briefly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presents to the class while the instructor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records their ideas on the board.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Lesson: Forced association (combining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disparate ideas)  is a helpful and practical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way to get ideas for potential innovation,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 skill that can be developed in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01443-9EC5-A245-8F7F-1CA5F70DA953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366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PT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3/18/19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3/18/19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3/18/19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PT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2FAB-EA37-47E3-B9DD-8E87123EB3C7}" type="datetime1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3/18/19</a:t>
            </a:fld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3/18/19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3/18/19</a:t>
            </a:fld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3/18/19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3/18/19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3/18/19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3/18/19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3/18/19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3/18/19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PT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3/18/19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3/18/19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3/18/19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3/18/19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2013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3/18/19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2539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2B03-F18E-4ED9-B0D0-F93632C6D5D5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18.03.2019</a:t>
            </a:fld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>
                <a:solidFill>
                  <a:prstClr val="black">
                    <a:tint val="75000"/>
                  </a:prstClr>
                </a:solidFill>
                <a:latin typeface="Calibri"/>
              </a:rPr>
              <a:t>Copyright Fábrica de Startups</a:t>
            </a:r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B955-DA77-458C-BF84-680BF62B28FF}" type="slidenum">
              <a:rPr lang="pl-PL" smtClean="0">
                <a:solidFill>
                  <a:prstClr val="black"/>
                </a:solidFill>
                <a:latin typeface="Calibri"/>
              </a:rPr>
              <a:pPr/>
              <a:t>‹nº›</a:t>
            </a:fld>
            <a:endParaRPr lang="pl-PL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\\cetus\03 - Projectos\MTINOV0010 - Fábrica de Startups\Logotipos\fabrica_logotip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15062"/>
            <a:ext cx="685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EB43C-CE6C-4427-BF98-EB27F6484C71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18.03.2019</a:t>
            </a:fld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>
                <a:solidFill>
                  <a:prstClr val="black">
                    <a:tint val="75000"/>
                  </a:prstClr>
                </a:solidFill>
                <a:latin typeface="Calibri"/>
              </a:rPr>
              <a:t>Copyright Fábrica de </a:t>
            </a:r>
            <a:r>
              <a:rPr lang="pt-PT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Startups</a:t>
            </a:r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B955-DA77-458C-BF84-680BF62B28FF}" type="slidenum">
              <a:rPr lang="pl-PL" smtClean="0">
                <a:solidFill>
                  <a:prstClr val="black"/>
                </a:solidFill>
                <a:latin typeface="Calibri"/>
              </a:rPr>
              <a:pPr/>
              <a:t>‹nº›</a:t>
            </a:fld>
            <a:endParaRPr lang="pl-PL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\\cetus\03 - Projectos\MTINOV0010 - Fábrica de Startups\Logotipos\fabrica_logotip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15062"/>
            <a:ext cx="685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2636912"/>
            <a:ext cx="7772400" cy="1362075"/>
          </a:xfrm>
        </p:spPr>
        <p:txBody>
          <a:bodyPr anchor="ctr">
            <a:normAutofit/>
          </a:bodyPr>
          <a:lstStyle>
            <a:lvl1pPr algn="l">
              <a:defRPr sz="3600" b="1" cap="none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4017045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0891-8E3C-4FAC-B838-826BBF5DE289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18.03.2019</a:t>
            </a:fld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>
                <a:solidFill>
                  <a:prstClr val="black">
                    <a:tint val="75000"/>
                  </a:prstClr>
                </a:solidFill>
                <a:latin typeface="Calibri"/>
              </a:rPr>
              <a:t>Copyright Fábrica de Startups</a:t>
            </a:r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B955-DA77-458C-BF84-680BF62B28FF}" type="slidenum">
              <a:rPr lang="pl-PL" smtClean="0">
                <a:solidFill>
                  <a:prstClr val="black"/>
                </a:solidFill>
                <a:latin typeface="Calibri"/>
              </a:rPr>
              <a:pPr/>
              <a:t>‹nº›</a:t>
            </a:fld>
            <a:endParaRPr lang="pl-PL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\\cetus\03 - Projectos\MTINOV0010 - Fábrica de Startups\Logotipos\fabrica_logotip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15062"/>
            <a:ext cx="685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A424-A1CF-4E06-9FB7-CA18009C4D48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18.03.2019</a:t>
            </a:fld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>
                <a:solidFill>
                  <a:prstClr val="black">
                    <a:tint val="75000"/>
                  </a:prstClr>
                </a:solidFill>
                <a:latin typeface="Calibri"/>
              </a:rPr>
              <a:t>Copyright Fábrica de Startups</a:t>
            </a:r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B955-DA77-458C-BF84-680BF62B28FF}" type="slidenum">
              <a:rPr lang="pl-PL" smtClean="0">
                <a:solidFill>
                  <a:prstClr val="black"/>
                </a:solidFill>
                <a:latin typeface="Calibri"/>
              </a:rPr>
              <a:pPr/>
              <a:t>‹nº›</a:t>
            </a:fld>
            <a:endParaRPr lang="pl-PL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6" descr="\\cetus\03 - Projectos\MTINOV0010 - Fábrica de Startups\Logotipos\fabrica_logotip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15062"/>
            <a:ext cx="685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92BD-4ABD-43A2-8AFB-56EEE7B8CF41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18.03.2019</a:t>
            </a:fld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>
                <a:solidFill>
                  <a:prstClr val="black">
                    <a:tint val="75000"/>
                  </a:prstClr>
                </a:solidFill>
                <a:latin typeface="Calibri"/>
              </a:rPr>
              <a:t>Copyright Fábrica de Startups</a:t>
            </a:r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B955-DA77-458C-BF84-680BF62B28FF}" type="slidenum">
              <a:rPr lang="pl-PL" smtClean="0">
                <a:solidFill>
                  <a:prstClr val="black"/>
                </a:solidFill>
                <a:latin typeface="Calibri"/>
              </a:rPr>
              <a:pPr/>
              <a:t>‹nº›</a:t>
            </a:fld>
            <a:endParaRPr lang="pl-PL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3/18/19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0C9CB-08F3-48B3-852B-484AC7C4A794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18.03.2019</a:t>
            </a:fld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>
                <a:solidFill>
                  <a:prstClr val="black">
                    <a:tint val="75000"/>
                  </a:prstClr>
                </a:solidFill>
                <a:latin typeface="Calibri"/>
              </a:rPr>
              <a:t>Copyright Fábrica de Startups</a:t>
            </a:r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B955-DA77-458C-BF84-680BF62B28FF}" type="slidenum">
              <a:rPr lang="pl-PL" smtClean="0">
                <a:solidFill>
                  <a:prstClr val="black"/>
                </a:solidFill>
                <a:latin typeface="Calibri"/>
              </a:rPr>
              <a:pPr/>
              <a:t>‹nº›</a:t>
            </a:fld>
            <a:endParaRPr lang="pl-PL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6" descr="\\cetus\03 - Projectos\MTINOV0010 - Fábrica de Startups\Logotipos\fabrica_logotip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15062"/>
            <a:ext cx="685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16F4B-7B7F-44E3-B80E-04D3E5CE9A60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18.03.2019</a:t>
            </a:fld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>
                <a:solidFill>
                  <a:prstClr val="black">
                    <a:tint val="75000"/>
                  </a:prstClr>
                </a:solidFill>
                <a:latin typeface="Calibri"/>
              </a:rPr>
              <a:t>Copyright Fábrica de Startups</a:t>
            </a:r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B955-DA77-458C-BF84-680BF62B28FF}" type="slidenum">
              <a:rPr lang="pl-PL" smtClean="0">
                <a:solidFill>
                  <a:prstClr val="black"/>
                </a:solidFill>
                <a:latin typeface="Calibri"/>
              </a:rPr>
              <a:pPr/>
              <a:t>‹nº›</a:t>
            </a:fld>
            <a:endParaRPr lang="pl-PL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6" descr="\\cetus\03 - Projectos\MTINOV0010 - Fábrica de Startups\Logotipos\fabrica_logotip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15062"/>
            <a:ext cx="685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54F6-E48B-4376-A144-6F749EE8F9C3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18.03.2019</a:t>
            </a:fld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>
                <a:solidFill>
                  <a:prstClr val="black">
                    <a:tint val="75000"/>
                  </a:prstClr>
                </a:solidFill>
                <a:latin typeface="Calibri"/>
              </a:rPr>
              <a:t>Copyright Fábrica de Startups</a:t>
            </a:r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B955-DA77-458C-BF84-680BF62B28FF}" type="slidenum">
              <a:rPr lang="pl-PL" smtClean="0">
                <a:solidFill>
                  <a:prstClr val="black"/>
                </a:solidFill>
                <a:latin typeface="Calibri"/>
              </a:rPr>
              <a:pPr/>
              <a:t>‹nº›</a:t>
            </a:fld>
            <a:endParaRPr lang="pl-PL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6" descr="\\cetus\03 - Projectos\MTINOV0010 - Fábrica de Startups\Logotipos\fabrica_logotip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15062"/>
            <a:ext cx="685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76A2-2636-41B0-830A-EE8FBB7AF52E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18.03.2019</a:t>
            </a:fld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>
                <a:solidFill>
                  <a:prstClr val="black">
                    <a:tint val="75000"/>
                  </a:prstClr>
                </a:solidFill>
                <a:latin typeface="Calibri"/>
              </a:rPr>
              <a:t>Copyright Fábrica de Startups</a:t>
            </a:r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B955-DA77-458C-BF84-680BF62B28FF}" type="slidenum">
              <a:rPr lang="pl-PL" smtClean="0">
                <a:solidFill>
                  <a:prstClr val="black"/>
                </a:solidFill>
                <a:latin typeface="Calibri"/>
              </a:rPr>
              <a:pPr/>
              <a:t>‹nº›</a:t>
            </a:fld>
            <a:endParaRPr lang="pl-PL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6" descr="\\cetus\03 - Projectos\MTINOV0010 - Fábrica de Startups\Logotipos\fabrica_logotip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15062"/>
            <a:ext cx="685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2C21B-058B-4290-BBB7-842A6E0E0344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18.03.2019</a:t>
            </a:fld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>
                <a:solidFill>
                  <a:prstClr val="black">
                    <a:tint val="75000"/>
                  </a:prstClr>
                </a:solidFill>
                <a:latin typeface="Calibri"/>
              </a:rPr>
              <a:t>Copyright Fábrica de Startups</a:t>
            </a:r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B955-DA77-458C-BF84-680BF62B28FF}" type="slidenum">
              <a:rPr lang="pl-PL" smtClean="0">
                <a:solidFill>
                  <a:prstClr val="black"/>
                </a:solidFill>
                <a:latin typeface="Calibri"/>
              </a:rPr>
              <a:pPr/>
              <a:t>‹nº›</a:t>
            </a:fld>
            <a:endParaRPr lang="pl-PL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\\cetus\03 - Projectos\MTINOV0010 - Fábrica de Startups\Logotipos\fabrica_logotip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15062"/>
            <a:ext cx="685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E06C-83E8-4002-96E3-AF7990CBB7FE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18.03.2019</a:t>
            </a:fld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>
                <a:solidFill>
                  <a:prstClr val="black">
                    <a:tint val="75000"/>
                  </a:prstClr>
                </a:solidFill>
                <a:latin typeface="Calibri"/>
              </a:rPr>
              <a:t>Copyright Fábrica de Startups</a:t>
            </a:r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B955-DA77-458C-BF84-680BF62B28FF}" type="slidenum">
              <a:rPr lang="pl-PL" smtClean="0">
                <a:solidFill>
                  <a:prstClr val="black"/>
                </a:solidFill>
                <a:latin typeface="Calibri"/>
              </a:rPr>
              <a:pPr/>
              <a:t>‹nº›</a:t>
            </a:fld>
            <a:endParaRPr lang="pl-PL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\\cetus\03 - Projectos\MTINOV0010 - Fábrica de Startups\Logotipos\fabrica_logotip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15062"/>
            <a:ext cx="685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3/18/19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3/18/19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3/18/19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3/18/19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3/18/19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PT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3768CCC-9859-AE40-A4AD-B1753705FB4C}" type="datetimeFigureOut">
              <a:rPr lang="en-US" smtClean="0"/>
              <a:pPr/>
              <a:t>3/18/19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PT"/>
              <a:t>Click to edit Master text styles</a:t>
            </a:r>
          </a:p>
          <a:p>
            <a:pPr lvl="1" eaLnBrk="1" latinLnBrk="0" hangingPunct="1"/>
            <a:r>
              <a:rPr kumimoji="0" lang="pt-PT"/>
              <a:t>Second level</a:t>
            </a:r>
          </a:p>
          <a:p>
            <a:pPr lvl="2" eaLnBrk="1" latinLnBrk="0" hangingPunct="1"/>
            <a:r>
              <a:rPr kumimoji="0" lang="pt-PT"/>
              <a:t>Third level</a:t>
            </a:r>
          </a:p>
          <a:p>
            <a:pPr lvl="3" eaLnBrk="1" latinLnBrk="0" hangingPunct="1"/>
            <a:r>
              <a:rPr kumimoji="0" lang="pt-PT"/>
              <a:t>Fourth level</a:t>
            </a:r>
          </a:p>
          <a:p>
            <a:pPr lvl="4" eaLnBrk="1" latinLnBrk="0" hangingPunct="1"/>
            <a:r>
              <a:rPr kumimoji="0" lang="pt-PT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3768CCC-9859-AE40-A4AD-B1753705FB4C}" type="datetimeFigureOut">
              <a:rPr lang="en-US" smtClean="0"/>
              <a:pPr/>
              <a:t>3/18/19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PT"/>
              <a:t>Click to edit Master text styles</a:t>
            </a:r>
          </a:p>
          <a:p>
            <a:pPr lvl="1" eaLnBrk="1" latinLnBrk="0" hangingPunct="1"/>
            <a:r>
              <a:rPr kumimoji="0" lang="pt-PT"/>
              <a:t>Second level</a:t>
            </a:r>
          </a:p>
          <a:p>
            <a:pPr lvl="2" eaLnBrk="1" latinLnBrk="0" hangingPunct="1"/>
            <a:r>
              <a:rPr kumimoji="0" lang="pt-PT"/>
              <a:t>Third level</a:t>
            </a:r>
          </a:p>
          <a:p>
            <a:pPr lvl="3" eaLnBrk="1" latinLnBrk="0" hangingPunct="1"/>
            <a:r>
              <a:rPr kumimoji="0" lang="pt-PT"/>
              <a:t>Fourth level</a:t>
            </a:r>
          </a:p>
          <a:p>
            <a:pPr lvl="4" eaLnBrk="1" latinLnBrk="0" hangingPunct="1"/>
            <a:r>
              <a:rPr kumimoji="0" lang="pt-PT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3/18/19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‹nº›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2DCA1BD-2CB7-42D7-9412-334999F49BEE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18.03.2019</a:t>
            </a:fld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071802" y="6357958"/>
            <a:ext cx="2895600" cy="3571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pt-PT" dirty="0">
                <a:solidFill>
                  <a:prstClr val="black">
                    <a:tint val="75000"/>
                  </a:prstClr>
                </a:solidFill>
                <a:latin typeface="Calibri"/>
              </a:rPr>
              <a:t>Copyright Fábrica de </a:t>
            </a:r>
            <a:r>
              <a:rPr lang="pt-PT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Startups</a:t>
            </a:r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914400"/>
            <a:fld id="{5568B955-DA77-458C-BF84-680BF62B28FF}" type="slidenum">
              <a:rPr lang="pl-PL" smtClean="0">
                <a:solidFill>
                  <a:prstClr val="black"/>
                </a:solidFill>
                <a:latin typeface="Calibri"/>
              </a:rPr>
              <a:pPr defTabSz="914400"/>
              <a:t>‹nº›</a:t>
            </a:fld>
            <a:endParaRPr lang="pl-PL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Symbol zastępczy tekstu 2" hidden="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8" name="Picture 6" descr="\\cetus\03 - Projectos\MTINOV0010 - Fábrica de Startups\Logotipos\fabrica_logotipo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215062"/>
            <a:ext cx="685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lang="pl-PL" sz="3200" b="1" kern="1200" dirty="0">
          <a:solidFill>
            <a:schemeClr val="accent1">
              <a:lumMod val="75000"/>
            </a:schemeClr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0A000"/>
        </a:buClr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70C0"/>
        </a:buClr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/FCUL/ITT2019/AULA%203/tom%20peter_innovation.mp4" TargetMode="External"/><Relationship Id="rId1" Type="http://schemas.microsoft.com/office/2007/relationships/media" Target="file:////FCUL/ITT2019/AULA%203/tom%20peter_innovation.mp4" TargetMode="Externa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971" y="2436857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cap="all" dirty="0">
                <a:latin typeface="Verdana"/>
                <a:cs typeface="Verdana"/>
              </a:rPr>
              <a:t>TTC </a:t>
            </a:r>
            <a:r>
              <a:rPr lang="en-GB" sz="1600" b="1" cap="all" dirty="0">
                <a:latin typeface="Verdana"/>
                <a:cs typeface="Verdana"/>
              </a:rPr>
              <a:t>- </a:t>
            </a:r>
            <a:r>
              <a:rPr lang="en-GB" sz="1600" b="1" cap="all" dirty="0" err="1">
                <a:latin typeface="Verdana"/>
                <a:cs typeface="Verdana"/>
              </a:rPr>
              <a:t>Mestrado</a:t>
            </a:r>
            <a:r>
              <a:rPr lang="en-GB" sz="1600" b="1" cap="all" dirty="0">
                <a:latin typeface="Verdana"/>
                <a:cs typeface="Verdana"/>
              </a:rPr>
              <a:t> </a:t>
            </a:r>
            <a:r>
              <a:rPr lang="en-GB" sz="1600" b="1" cap="all" dirty="0" err="1">
                <a:latin typeface="Verdana"/>
                <a:cs typeface="Verdana"/>
              </a:rPr>
              <a:t>em</a:t>
            </a:r>
            <a:r>
              <a:rPr lang="en-GB" sz="1600" b="1" cap="all" dirty="0">
                <a:latin typeface="Verdana"/>
                <a:cs typeface="Verdana"/>
              </a:rPr>
              <a:t> </a:t>
            </a:r>
            <a:r>
              <a:rPr lang="en-GB" sz="1600" b="1" cap="all" dirty="0" err="1">
                <a:latin typeface="Verdana"/>
                <a:cs typeface="Verdana"/>
              </a:rPr>
              <a:t>Microbiologia</a:t>
            </a:r>
            <a:r>
              <a:rPr lang="en-GB" sz="1600" b="1" cap="all" dirty="0">
                <a:latin typeface="Verdana"/>
                <a:cs typeface="Verdana"/>
              </a:rPr>
              <a:t> APLICADA</a:t>
            </a:r>
          </a:p>
          <a:p>
            <a:pPr algn="ctr"/>
            <a:r>
              <a:rPr lang="en-GB" sz="2000" b="1" cap="all" dirty="0">
                <a:latin typeface="Verdana"/>
                <a:cs typeface="Verdana"/>
              </a:rPr>
              <a:t>IE </a:t>
            </a:r>
            <a:r>
              <a:rPr lang="en-GB" sz="1600" b="1" cap="all" dirty="0">
                <a:latin typeface="Verdana"/>
                <a:cs typeface="Verdana"/>
              </a:rPr>
              <a:t>- MESTRADO EM MATEMÁTICA APLICADA ECONOMIA &amp; GESTÃO</a:t>
            </a:r>
          </a:p>
          <a:p>
            <a:pPr algn="ctr"/>
            <a:r>
              <a:rPr lang="en-GB" sz="2000" b="1" cap="all" dirty="0">
                <a:latin typeface="Verdana"/>
                <a:cs typeface="Verdana"/>
              </a:rPr>
              <a:t>ITT </a:t>
            </a:r>
            <a:r>
              <a:rPr lang="en-GB" sz="1600" b="1" cap="all" dirty="0">
                <a:latin typeface="Verdana"/>
                <a:cs typeface="Verdana"/>
              </a:rPr>
              <a:t>– </a:t>
            </a:r>
            <a:r>
              <a:rPr lang="en-GB" sz="1600" b="1" cap="all" dirty="0" err="1">
                <a:latin typeface="Verdana"/>
                <a:cs typeface="Verdana"/>
              </a:rPr>
              <a:t>Engenharia</a:t>
            </a:r>
            <a:r>
              <a:rPr lang="en-GB" sz="1600" b="1" cap="all" dirty="0">
                <a:latin typeface="Verdana"/>
                <a:cs typeface="Verdana"/>
              </a:rPr>
              <a:t> </a:t>
            </a:r>
            <a:r>
              <a:rPr lang="en-GB" sz="1600" b="1" cap="all" dirty="0" err="1">
                <a:latin typeface="Verdana"/>
                <a:cs typeface="Verdana"/>
              </a:rPr>
              <a:t>Biomédica</a:t>
            </a:r>
            <a:r>
              <a:rPr lang="en-GB" sz="1600" b="1" cap="all" dirty="0">
                <a:latin typeface="Verdana"/>
                <a:cs typeface="Verdana"/>
              </a:rPr>
              <a:t> e </a:t>
            </a:r>
            <a:r>
              <a:rPr lang="en-GB" sz="1600" b="1" cap="all" dirty="0" err="1">
                <a:latin typeface="Verdana"/>
                <a:cs typeface="Verdana"/>
              </a:rPr>
              <a:t>Biofísica</a:t>
            </a:r>
            <a:endParaRPr lang="en-GB" sz="1600" b="1" cap="all" dirty="0">
              <a:latin typeface="Verdana"/>
              <a:cs typeface="Verdana"/>
            </a:endParaRPr>
          </a:p>
          <a:p>
            <a:pPr algn="ctr"/>
            <a:r>
              <a:rPr lang="en-GB" sz="2000" b="1" cap="all" dirty="0">
                <a:latin typeface="Verdana"/>
                <a:cs typeface="Verdana"/>
              </a:rPr>
              <a:t>IE </a:t>
            </a:r>
            <a:r>
              <a:rPr lang="en-GB" sz="1600" b="1" cap="all" dirty="0">
                <a:latin typeface="Verdana"/>
                <a:cs typeface="Verdana"/>
              </a:rPr>
              <a:t>- OPCIONAL PARA 2º CICLO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971" y="4615968"/>
            <a:ext cx="9067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600" b="1" cap="all" dirty="0">
              <a:latin typeface="Verdana"/>
              <a:cs typeface="Verdana"/>
            </a:endParaRP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  <a:p>
            <a:pPr algn="ctr"/>
            <a:r>
              <a:rPr lang="en-GB" sz="1400" b="1" cap="all" dirty="0">
                <a:solidFill>
                  <a:srgbClr val="7F7F7F"/>
                </a:solidFill>
                <a:latin typeface="Verdana"/>
                <a:cs typeface="Verdana"/>
              </a:rPr>
              <a:t>AULA 3</a:t>
            </a:r>
          </a:p>
          <a:p>
            <a:pPr algn="ctr"/>
            <a:r>
              <a:rPr lang="en-GB" sz="1400" b="1" cap="all" dirty="0">
                <a:solidFill>
                  <a:srgbClr val="7F7F7F"/>
                </a:solidFill>
                <a:latin typeface="Verdana"/>
                <a:cs typeface="Verdana"/>
              </a:rPr>
              <a:t>18 </a:t>
            </a:r>
            <a:r>
              <a:rPr lang="en-GB" sz="1400" b="1" cap="all" dirty="0" err="1">
                <a:solidFill>
                  <a:srgbClr val="7F7F7F"/>
                </a:solidFill>
                <a:latin typeface="Verdana"/>
                <a:cs typeface="Verdana"/>
              </a:rPr>
              <a:t>Março</a:t>
            </a:r>
            <a:r>
              <a:rPr lang="en-GB" sz="1400" b="1" cap="all" dirty="0">
                <a:solidFill>
                  <a:srgbClr val="7F7F7F"/>
                </a:solidFill>
                <a:latin typeface="Verdana"/>
                <a:cs typeface="Verdana"/>
              </a:rPr>
              <a:t> 2019</a:t>
            </a:r>
          </a:p>
          <a:p>
            <a:pPr algn="ctr"/>
            <a:endParaRPr lang="en-GB" sz="1400" b="1" cap="all" dirty="0">
              <a:solidFill>
                <a:srgbClr val="7F7F7F"/>
              </a:solidFill>
              <a:latin typeface="Verdana"/>
              <a:cs typeface="Verdana"/>
            </a:endParaRP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592" y="4253026"/>
            <a:ext cx="7109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cap="all" dirty="0">
                <a:solidFill>
                  <a:srgbClr val="000000"/>
                </a:solidFill>
                <a:latin typeface="Verdana"/>
                <a:cs typeface="Verdana"/>
              </a:rPr>
              <a:t>FCUL – 2018/2019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205197"/>
            <a:ext cx="510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Verdana"/>
                <a:cs typeface="Verdana"/>
              </a:rPr>
              <a:t>Helena Vieira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200" y="64124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Copyright 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©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0"/>
            <a:ext cx="4968552" cy="1955622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15"/>
            <a:ext cx="1547664" cy="1960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927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0869"/>
            <a:ext cx="7467600" cy="1143000"/>
          </a:xfrm>
        </p:spPr>
        <p:txBody>
          <a:bodyPr/>
          <a:lstStyle/>
          <a:p>
            <a:r>
              <a:rPr lang="en-US" dirty="0"/>
              <a:t>INNOVATION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42420"/>
            <a:ext cx="2419379" cy="1612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558335"/>
            <a:ext cx="1915710" cy="19157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374" y="-9892"/>
            <a:ext cx="3238500" cy="391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37" y="3789040"/>
            <a:ext cx="3035300" cy="2679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904" y="4125640"/>
            <a:ext cx="2533972" cy="25339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3459" y="4129520"/>
            <a:ext cx="2564904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02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5760"/>
            <a:ext cx="7467600" cy="1143000"/>
          </a:xfrm>
        </p:spPr>
        <p:txBody>
          <a:bodyPr/>
          <a:lstStyle/>
          <a:p>
            <a:r>
              <a:rPr lang="en-US" dirty="0"/>
              <a:t>INVENTION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-1422"/>
            <a:ext cx="4834880" cy="710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80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5760"/>
            <a:ext cx="7467600" cy="1143000"/>
          </a:xfrm>
        </p:spPr>
        <p:txBody>
          <a:bodyPr/>
          <a:lstStyle/>
          <a:p>
            <a:r>
              <a:rPr lang="en-US" dirty="0"/>
              <a:t>INVENTION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34353"/>
            <a:ext cx="4472802" cy="69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18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5760"/>
            <a:ext cx="7467600" cy="1143000"/>
          </a:xfrm>
        </p:spPr>
        <p:txBody>
          <a:bodyPr/>
          <a:lstStyle/>
          <a:p>
            <a:r>
              <a:rPr lang="en-US" dirty="0"/>
              <a:t>INVENTION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43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5760"/>
            <a:ext cx="7467600" cy="1143000"/>
          </a:xfrm>
        </p:spPr>
        <p:txBody>
          <a:bodyPr/>
          <a:lstStyle/>
          <a:p>
            <a:r>
              <a:rPr lang="en-US" dirty="0"/>
              <a:t>INVENTION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0"/>
            <a:ext cx="4668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94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5760"/>
            <a:ext cx="7467600" cy="1143000"/>
          </a:xfrm>
        </p:spPr>
        <p:txBody>
          <a:bodyPr/>
          <a:lstStyle/>
          <a:p>
            <a:r>
              <a:rPr lang="en-US" dirty="0"/>
              <a:t>INVENTION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458" y="882534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56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97" y="689505"/>
            <a:ext cx="8921303" cy="59475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/>
          <a:lstStyle/>
          <a:p>
            <a:r>
              <a:rPr lang="en-US" dirty="0"/>
              <a:t>INNOVATING TAKES TIME!</a:t>
            </a:r>
          </a:p>
        </p:txBody>
      </p:sp>
    </p:spTree>
    <p:extLst>
      <p:ext uri="{BB962C8B-B14F-4D97-AF65-F5344CB8AC3E}">
        <p14:creationId xmlns:p14="http://schemas.microsoft.com/office/powerpoint/2010/main" val="3912643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INNOVATION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Incremental innovation </a:t>
            </a:r>
            <a:r>
              <a:rPr lang="en-US" dirty="0"/>
              <a:t>seeks to improve the systems that already exist, making them better, faster, cheaper. This is sometimes called "Market Pull" Innovation. </a:t>
            </a:r>
          </a:p>
          <a:p>
            <a:pPr>
              <a:buNone/>
            </a:pPr>
            <a:endParaRPr lang="en-US" dirty="0"/>
          </a:p>
          <a:p>
            <a:r>
              <a:rPr lang="en-US" dirty="0">
                <a:solidFill>
                  <a:srgbClr val="FF6600"/>
                </a:solidFill>
              </a:rPr>
              <a:t>Radical innovation </a:t>
            </a:r>
            <a:r>
              <a:rPr lang="en-US" dirty="0"/>
              <a:t>is more focused on new technologies, new business models and breakthrough businesses. This is sometimes called "Technology Push" Innovation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1578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27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785" r="26069"/>
          <a:stretch/>
        </p:blipFill>
        <p:spPr>
          <a:xfrm>
            <a:off x="4644008" y="851899"/>
            <a:ext cx="4493846" cy="51362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325" r="12820"/>
          <a:stretch/>
        </p:blipFill>
        <p:spPr>
          <a:xfrm>
            <a:off x="29810" y="851899"/>
            <a:ext cx="4648412" cy="45731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188640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RADICAL INNOVATION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976" y="1196752"/>
            <a:ext cx="6618064" cy="496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2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Sumário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err="1"/>
              <a:t>Inovação</a:t>
            </a:r>
            <a:r>
              <a:rPr lang="en-US" sz="2600" dirty="0"/>
              <a:t> </a:t>
            </a:r>
            <a:r>
              <a:rPr lang="en-US" sz="2600" dirty="0" err="1"/>
              <a:t>e</a:t>
            </a:r>
            <a:r>
              <a:rPr lang="en-US" sz="2600" dirty="0"/>
              <a:t> </a:t>
            </a:r>
            <a:r>
              <a:rPr lang="en-US" sz="2600" dirty="0" err="1"/>
              <a:t>o</a:t>
            </a:r>
            <a:r>
              <a:rPr lang="en-US" sz="2600" dirty="0"/>
              <a:t> </a:t>
            </a:r>
            <a:r>
              <a:rPr lang="en-US" sz="2600" dirty="0" err="1"/>
              <a:t>processo</a:t>
            </a:r>
            <a:r>
              <a:rPr lang="en-US" sz="2600" dirty="0"/>
              <a:t> de </a:t>
            </a:r>
            <a:r>
              <a:rPr lang="en-US" sz="2600" dirty="0" err="1"/>
              <a:t>desenvolvimento</a:t>
            </a:r>
            <a:r>
              <a:rPr lang="en-US" sz="2600" dirty="0"/>
              <a:t> de </a:t>
            </a:r>
            <a:r>
              <a:rPr lang="en-US" sz="2600" dirty="0" err="1"/>
              <a:t>novos</a:t>
            </a:r>
            <a:r>
              <a:rPr lang="en-US" sz="2600" dirty="0"/>
              <a:t> </a:t>
            </a:r>
            <a:r>
              <a:rPr lang="en-US" sz="2600" dirty="0" err="1"/>
              <a:t>produtos</a:t>
            </a:r>
            <a:r>
              <a:rPr lang="en-US" sz="2600" dirty="0"/>
              <a:t>. O </a:t>
            </a:r>
            <a:r>
              <a:rPr lang="en-US" sz="2600" dirty="0" err="1"/>
              <a:t>processo</a:t>
            </a:r>
            <a:r>
              <a:rPr lang="en-US" sz="2600" dirty="0"/>
              <a:t> </a:t>
            </a:r>
            <a:r>
              <a:rPr lang="en-US" sz="2600" i="1" dirty="0"/>
              <a:t>from bench to market</a:t>
            </a:r>
            <a:r>
              <a:rPr lang="en-US" sz="2600" dirty="0"/>
              <a:t>. </a:t>
            </a:r>
          </a:p>
          <a:p>
            <a:r>
              <a:rPr lang="pt-PT" sz="2800" dirty="0"/>
              <a:t>Alex </a:t>
            </a:r>
            <a:r>
              <a:rPr lang="pt-PT" sz="2800" dirty="0" err="1"/>
              <a:t>Osterwalder</a:t>
            </a:r>
            <a:r>
              <a:rPr lang="pt-PT" sz="2800" dirty="0"/>
              <a:t> e o </a:t>
            </a:r>
            <a:r>
              <a:rPr lang="pt-PT" sz="2800" dirty="0" err="1"/>
              <a:t>Business</a:t>
            </a:r>
            <a:r>
              <a:rPr lang="pt-PT" sz="2800" dirty="0"/>
              <a:t> </a:t>
            </a:r>
            <a:r>
              <a:rPr lang="pt-PT" sz="2800" dirty="0" err="1"/>
              <a:t>Model</a:t>
            </a:r>
            <a:r>
              <a:rPr lang="pt-PT" sz="2800" dirty="0"/>
              <a:t> </a:t>
            </a:r>
            <a:r>
              <a:rPr lang="pt-PT" sz="2800" dirty="0" err="1"/>
              <a:t>Canvas</a:t>
            </a:r>
            <a:r>
              <a:rPr lang="pt-PT" sz="2800" dirty="0"/>
              <a:t> – o Método e as diferentes parcelas. Hipóteses e Testes.</a:t>
            </a:r>
          </a:p>
          <a:p>
            <a:r>
              <a:rPr lang="pt-PT" sz="2800" dirty="0"/>
              <a:t>O Cliente, o Utilizador e o Influenciador. </a:t>
            </a:r>
          </a:p>
          <a:p>
            <a:r>
              <a:rPr lang="pt-PT" sz="2800" dirty="0"/>
              <a:t>Desenvolvimento de Clientes</a:t>
            </a:r>
          </a:p>
          <a:p>
            <a:r>
              <a:rPr lang="pt-PT" sz="2800" dirty="0"/>
              <a:t>A Competição. </a:t>
            </a:r>
            <a:endParaRPr lang="en-US" sz="2600" dirty="0"/>
          </a:p>
          <a:p>
            <a:pPr>
              <a:buNone/>
            </a:pPr>
            <a:endParaRPr lang="en-US" sz="2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41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INNOVATION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Open innovation </a:t>
            </a:r>
            <a:r>
              <a:rPr lang="en-US" dirty="0"/>
              <a:t>valuable ideas come from inside or outside the company and can go to market from inside or outside the company as well. </a:t>
            </a:r>
          </a:p>
          <a:p>
            <a:pPr>
              <a:buNone/>
            </a:pPr>
            <a:endParaRPr lang="en-US" dirty="0"/>
          </a:p>
          <a:p>
            <a:r>
              <a:rPr lang="en-US" dirty="0">
                <a:solidFill>
                  <a:srgbClr val="FF6600"/>
                </a:solidFill>
              </a:rPr>
              <a:t>Closed innovation </a:t>
            </a:r>
            <a:r>
              <a:rPr lang="en-US" dirty="0"/>
              <a:t>valuable ideas for a company come from within this company and go to market from within this same company (centralized R&amp;D).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9655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CLOSED INNOVATION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05" y="1308100"/>
            <a:ext cx="4555560" cy="2552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556792"/>
            <a:ext cx="3456384" cy="1944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3657600"/>
            <a:ext cx="4560168" cy="303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6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INNOVATION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655200"/>
            <a:ext cx="1905000" cy="15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213" y="4733252"/>
            <a:ext cx="4095750" cy="133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1449789"/>
            <a:ext cx="4373488" cy="272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3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INNOVATION </a:t>
            </a:r>
          </a:p>
        </p:txBody>
      </p:sp>
      <p:pic>
        <p:nvPicPr>
          <p:cNvPr id="5" name="Picture 4" descr="Screen Shot 2016-09-14 at 19.28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880"/>
            <a:ext cx="9144000" cy="4338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994" y="692696"/>
            <a:ext cx="19177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91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INNOVATION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997152"/>
          </a:xfrm>
        </p:spPr>
        <p:txBody>
          <a:bodyPr>
            <a:normAutofit/>
          </a:bodyPr>
          <a:lstStyle/>
          <a:p>
            <a:r>
              <a:rPr lang="en-US" dirty="0"/>
              <a:t>The distinction between "invention" and "innovation" is that invention is the creation of a new idea or concept, and innovation is turning the new concept into commercial success or widespread use</a:t>
            </a:r>
          </a:p>
          <a:p>
            <a:endParaRPr lang="en-US" sz="1400" dirty="0"/>
          </a:p>
          <a:p>
            <a:r>
              <a:rPr lang="en-US" sz="2800" b="1" dirty="0">
                <a:solidFill>
                  <a:srgbClr val="FF0000"/>
                </a:solidFill>
              </a:rPr>
              <a:t>INNOVATION HAS IMPACT!</a:t>
            </a:r>
          </a:p>
          <a:p>
            <a:pPr>
              <a:buNone/>
            </a:pPr>
            <a:endParaRPr lang="en-US" sz="1400" dirty="0"/>
          </a:p>
          <a:p>
            <a:pPr>
              <a:buNone/>
            </a:pPr>
            <a:endParaRPr lang="en-US" sz="1400" dirty="0"/>
          </a:p>
          <a:p>
            <a:pPr>
              <a:buNone/>
            </a:pPr>
            <a:endParaRPr lang="en-US" sz="1400" dirty="0"/>
          </a:p>
          <a:p>
            <a:pPr marL="625475" indent="-588963">
              <a:buNone/>
            </a:pPr>
            <a:r>
              <a:rPr lang="en-US" sz="1400" dirty="0"/>
              <a:t>Source: Yuri </a:t>
            </a:r>
            <a:r>
              <a:rPr lang="en-US" sz="1400" dirty="0" err="1"/>
              <a:t>Ijuri</a:t>
            </a:r>
            <a:r>
              <a:rPr lang="en-US" sz="1400" dirty="0"/>
              <a:t> and Robert Lawrence Kuhn, </a:t>
            </a:r>
            <a:r>
              <a:rPr lang="en-US" sz="1400" i="1" dirty="0"/>
              <a:t>New Directions in Creative and Innovative Management: Bridging Theory and Practice</a:t>
            </a:r>
            <a:r>
              <a:rPr lang="en-US" sz="1400" dirty="0"/>
              <a:t>, Ballinger Publishing (1988).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8422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om peter_innovation.mp4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104900"/>
            <a:ext cx="7467600" cy="56007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INNOVATION (4)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 USES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Divide into groups of 5</a:t>
            </a:r>
          </a:p>
          <a:p>
            <a:endParaRPr lang="en-US" dirty="0"/>
          </a:p>
          <a:p>
            <a:r>
              <a:rPr lang="en-US" dirty="0"/>
              <a:t>Each group must in 10 min come up with a list of 100 different uses for the item in their selected card.</a:t>
            </a:r>
          </a:p>
          <a:p>
            <a:pPr marL="36576" indent="0">
              <a:buNone/>
            </a:pPr>
            <a:r>
              <a:rPr lang="en-US" dirty="0"/>
              <a:t>	</a:t>
            </a:r>
          </a:p>
          <a:p>
            <a:pPr marL="3657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058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BUCKETS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05763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Divide in groups of 3-5</a:t>
            </a:r>
          </a:p>
          <a:p>
            <a:pPr marL="36576" indent="0">
              <a:buNone/>
            </a:pPr>
            <a:endParaRPr lang="en-US" dirty="0"/>
          </a:p>
          <a:p>
            <a:r>
              <a:rPr lang="en-US" dirty="0"/>
              <a:t>Each group: </a:t>
            </a:r>
          </a:p>
          <a:p>
            <a:pPr marL="36576" indent="0" algn="ctr">
              <a:buNone/>
            </a:pPr>
            <a:r>
              <a:rPr lang="en-US" dirty="0"/>
              <a:t>Pick a card from bucket A (Brands)</a:t>
            </a:r>
          </a:p>
          <a:p>
            <a:pPr marL="36576" indent="0" algn="ctr">
              <a:buNone/>
            </a:pPr>
            <a:r>
              <a:rPr lang="en-US" dirty="0"/>
              <a:t>+</a:t>
            </a:r>
          </a:p>
          <a:p>
            <a:pPr marL="36576" indent="0" algn="ctr">
              <a:buNone/>
            </a:pPr>
            <a:r>
              <a:rPr lang="en-US" dirty="0"/>
              <a:t>Pick a card from bucket B (needs)</a:t>
            </a:r>
          </a:p>
          <a:p>
            <a:pPr marL="36576" indent="0" algn="ctr">
              <a:buNone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Challenge</a:t>
            </a:r>
            <a:r>
              <a:rPr lang="en-US" dirty="0"/>
              <a:t>: You work for the company on the A card, and they now require you to develop a product for them that is on the B card.</a:t>
            </a:r>
          </a:p>
        </p:txBody>
      </p:sp>
    </p:spTree>
    <p:extLst>
      <p:ext uri="{BB962C8B-B14F-4D97-AF65-F5344CB8AC3E}">
        <p14:creationId xmlns:p14="http://schemas.microsoft.com/office/powerpoint/2010/main" val="3917565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" indent="0">
              <a:buNone/>
            </a:pPr>
            <a:r>
              <a:rPr lang="en-GB" dirty="0"/>
              <a:t>ALEX OSTERWALDER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BUSINESS MODEL CANVAS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1222953"/>
            <a:ext cx="3828997" cy="540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911" y="2132856"/>
            <a:ext cx="5460309" cy="45668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030" y="6480743"/>
            <a:ext cx="5473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http://</a:t>
            </a:r>
            <a:r>
              <a:rPr lang="en-GB" dirty="0" err="1"/>
              <a:t>www.businessmodelgeneration.com</a:t>
            </a:r>
            <a:r>
              <a:rPr lang="en-GB" dirty="0"/>
              <a:t>/book</a:t>
            </a:r>
          </a:p>
        </p:txBody>
      </p:sp>
    </p:spTree>
    <p:extLst>
      <p:ext uri="{BB962C8B-B14F-4D97-AF65-F5344CB8AC3E}">
        <p14:creationId xmlns:p14="http://schemas.microsoft.com/office/powerpoint/2010/main" val="4019433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INNOVATION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76400"/>
            <a:ext cx="8686800" cy="518160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FF6600"/>
                </a:solidFill>
              </a:rPr>
              <a:t>Innovation</a:t>
            </a:r>
            <a:r>
              <a:rPr lang="en-US" dirty="0"/>
              <a:t> is </a:t>
            </a:r>
            <a:r>
              <a:rPr lang="en-US" dirty="0">
                <a:solidFill>
                  <a:srgbClr val="FF7E54"/>
                </a:solidFill>
              </a:rPr>
              <a:t>people </a:t>
            </a:r>
            <a:r>
              <a:rPr lang="en-US" dirty="0"/>
              <a:t>creating </a:t>
            </a:r>
            <a:r>
              <a:rPr lang="en-US" dirty="0">
                <a:solidFill>
                  <a:srgbClr val="FF0000"/>
                </a:solidFill>
              </a:rPr>
              <a:t>value</a:t>
            </a:r>
            <a:r>
              <a:rPr lang="en-US" dirty="0"/>
              <a:t> by implementing new ideas</a:t>
            </a:r>
          </a:p>
          <a:p>
            <a:endParaRPr lang="en-US" dirty="0">
              <a:solidFill>
                <a:srgbClr val="FF6600"/>
              </a:solidFill>
            </a:endParaRPr>
          </a:p>
          <a:p>
            <a:r>
              <a:rPr lang="en-US" dirty="0">
                <a:solidFill>
                  <a:srgbClr val="FF6600"/>
                </a:solidFill>
              </a:rPr>
              <a:t>Innovation</a:t>
            </a:r>
            <a:r>
              <a:rPr lang="en-US" dirty="0"/>
              <a:t> is </a:t>
            </a:r>
            <a:r>
              <a:rPr lang="en-US" dirty="0">
                <a:solidFill>
                  <a:srgbClr val="FF7E54"/>
                </a:solidFill>
              </a:rPr>
              <a:t>something </a:t>
            </a:r>
            <a:r>
              <a:rPr lang="en-US" dirty="0">
                <a:solidFill>
                  <a:srgbClr val="FF0000"/>
                </a:solidFill>
              </a:rPr>
              <a:t>different </a:t>
            </a:r>
            <a:r>
              <a:rPr lang="en-US" dirty="0"/>
              <a:t>that has </a:t>
            </a:r>
            <a:r>
              <a:rPr lang="en-US" dirty="0">
                <a:solidFill>
                  <a:srgbClr val="FF0000"/>
                </a:solidFill>
              </a:rPr>
              <a:t>impact</a:t>
            </a:r>
          </a:p>
          <a:p>
            <a:pPr>
              <a:buNone/>
            </a:pPr>
            <a:endParaRPr lang="en-US" dirty="0"/>
          </a:p>
          <a:p>
            <a:r>
              <a:rPr lang="en-US" dirty="0">
                <a:solidFill>
                  <a:srgbClr val="FF6600"/>
                </a:solidFill>
              </a:rPr>
              <a:t>Innovation</a:t>
            </a:r>
            <a:r>
              <a:rPr lang="en-US" dirty="0"/>
              <a:t> concerns the </a:t>
            </a:r>
            <a:r>
              <a:rPr lang="en-US" dirty="0">
                <a:solidFill>
                  <a:srgbClr val="FF0000"/>
                </a:solidFill>
              </a:rPr>
              <a:t>search</a:t>
            </a:r>
            <a:r>
              <a:rPr lang="en-US" dirty="0"/>
              <a:t> for and the discovery, experimentation, development, imitation and adoption of new products, new processes and new organizational set ups</a:t>
            </a:r>
          </a:p>
          <a:p>
            <a:pPr>
              <a:buNone/>
            </a:pPr>
            <a:endParaRPr lang="en-US" dirty="0"/>
          </a:p>
          <a:p>
            <a:r>
              <a:rPr lang="en-US" dirty="0">
                <a:solidFill>
                  <a:srgbClr val="FF6600"/>
                </a:solidFill>
              </a:rPr>
              <a:t>Innovation</a:t>
            </a:r>
            <a:r>
              <a:rPr lang="en-US" dirty="0"/>
              <a:t> is the </a:t>
            </a:r>
            <a:r>
              <a:rPr lang="en-US" dirty="0">
                <a:solidFill>
                  <a:srgbClr val="FF0000"/>
                </a:solidFill>
              </a:rPr>
              <a:t>conversion of knowledge </a:t>
            </a:r>
            <a:r>
              <a:rPr lang="en-US" dirty="0"/>
              <a:t>and ideas into a benefit, which may be for commercial use or for the public good; the benefit may be new or improved products, processes or services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809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400"/>
            <a:ext cx="9144000" cy="4758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9889304">
            <a:off x="377378" y="3246176"/>
            <a:ext cx="8487669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FIXE!! MAS COMO FAZEMOS ISSO?!</a:t>
            </a:r>
          </a:p>
        </p:txBody>
      </p:sp>
    </p:spTree>
    <p:extLst>
      <p:ext uri="{BB962C8B-B14F-4D97-AF65-F5344CB8AC3E}">
        <p14:creationId xmlns:p14="http://schemas.microsoft.com/office/powerpoint/2010/main" val="18700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WHY USE A METHODOLOGY?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351" y="1590842"/>
            <a:ext cx="5349297" cy="456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89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628800"/>
            <a:ext cx="8128000" cy="482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000" y="476672"/>
            <a:ext cx="8128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BUILD A STAR WARS SPACE SHIP!</a:t>
            </a:r>
          </a:p>
        </p:txBody>
      </p:sp>
    </p:spTree>
    <p:extLst>
      <p:ext uri="{BB962C8B-B14F-4D97-AF65-F5344CB8AC3E}">
        <p14:creationId xmlns:p14="http://schemas.microsoft.com/office/powerpoint/2010/main" val="39050338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351" y="1590842"/>
            <a:ext cx="5349297" cy="456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469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93" y="0"/>
            <a:ext cx="7467600" cy="1143000"/>
          </a:xfrm>
        </p:spPr>
        <p:txBody>
          <a:bodyPr/>
          <a:lstStyle/>
          <a:p>
            <a:r>
              <a:rPr lang="en-US" dirty="0"/>
              <a:t>GROUP B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57010"/>
            <a:ext cx="8443890" cy="590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627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2671" y="-283821"/>
            <a:ext cx="9784176" cy="81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620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BUSINESS MODEL CANVAS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134" y="2689743"/>
            <a:ext cx="6783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rgbClr val="FF0000"/>
                </a:solidFill>
              </a:rPr>
              <a:t>9 BUILDING BLOCKS</a:t>
            </a:r>
          </a:p>
        </p:txBody>
      </p:sp>
    </p:spTree>
    <p:extLst>
      <p:ext uri="{BB962C8B-B14F-4D97-AF65-F5344CB8AC3E}">
        <p14:creationId xmlns:p14="http://schemas.microsoft.com/office/powerpoint/2010/main" val="12653814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BUSINESS MODEL CANVAS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2227" y="1269682"/>
            <a:ext cx="67839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</a:rPr>
              <a:t>IT IS USED TO: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</a:rPr>
              <a:t>DESCRIBE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</a:rPr>
              <a:t>DESIGN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</a:rPr>
              <a:t>CHALLENGE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</a:rPr>
              <a:t>INVENT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</a:rPr>
              <a:t>INNOVATE!</a:t>
            </a:r>
          </a:p>
          <a:p>
            <a:pPr algn="ctr"/>
            <a:endParaRPr lang="en-US" sz="4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405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48" y="1196752"/>
            <a:ext cx="7001259" cy="51747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6597352"/>
            <a:ext cx="5904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i="1" dirty="0"/>
              <a:t>in: </a:t>
            </a:r>
            <a:r>
              <a:rPr lang="en-GB" sz="1000" dirty="0"/>
              <a:t>Business Model Generation, Alex </a:t>
            </a:r>
            <a:r>
              <a:rPr lang="en-GB" sz="1000" dirty="0" err="1"/>
              <a:t>Osterwalder</a:t>
            </a:r>
            <a:r>
              <a:rPr lang="en-GB" sz="1000" dirty="0"/>
              <a:t> &amp; Yves </a:t>
            </a:r>
            <a:r>
              <a:rPr lang="en-GB" sz="1000" dirty="0" err="1"/>
              <a:t>Pigneur</a:t>
            </a:r>
            <a:r>
              <a:rPr lang="en-GB" sz="1000" dirty="0"/>
              <a:t>, 2009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BUSINESS MODEL CANVAS</a:t>
            </a:r>
          </a:p>
        </p:txBody>
      </p:sp>
    </p:spTree>
    <p:extLst>
      <p:ext uri="{BB962C8B-B14F-4D97-AF65-F5344CB8AC3E}">
        <p14:creationId xmlns:p14="http://schemas.microsoft.com/office/powerpoint/2010/main" val="15480631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665"/>
            <a:ext cx="9144000" cy="44544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0" y="1484784"/>
            <a:ext cx="424847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Who are our most important clients?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1720" y="386122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CUSTOMER SEGMENTS</a:t>
            </a:r>
          </a:p>
        </p:txBody>
      </p:sp>
    </p:spTree>
    <p:extLst>
      <p:ext uri="{BB962C8B-B14F-4D97-AF65-F5344CB8AC3E}">
        <p14:creationId xmlns:p14="http://schemas.microsoft.com/office/powerpoint/2010/main" val="1793355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INNOVATION is </a:t>
            </a:r>
            <a:r>
              <a:rPr lang="en-US" dirty="0">
                <a:solidFill>
                  <a:srgbClr val="FF0000"/>
                </a:solidFill>
              </a:rPr>
              <a:t>NOT</a:t>
            </a:r>
            <a:r>
              <a:rPr lang="en-US" dirty="0"/>
              <a:t> TECHNOLOGY BASED</a:t>
            </a:r>
          </a:p>
          <a:p>
            <a:pPr marL="36576" indent="0">
              <a:buNone/>
            </a:pPr>
            <a:endParaRPr lang="en-US" dirty="0"/>
          </a:p>
          <a:p>
            <a:r>
              <a:rPr lang="en-US" dirty="0"/>
              <a:t>INNOVATION ≠ </a:t>
            </a:r>
            <a:r>
              <a:rPr lang="en-US" dirty="0">
                <a:solidFill>
                  <a:srgbClr val="FF0000"/>
                </a:solidFill>
              </a:rPr>
              <a:t>CREATIVITY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INNOVATION ≠ </a:t>
            </a:r>
            <a:r>
              <a:rPr lang="en-US" dirty="0">
                <a:solidFill>
                  <a:srgbClr val="FF0000"/>
                </a:solidFill>
              </a:rPr>
              <a:t>NOT BEEN DONE BEFORE!</a:t>
            </a:r>
          </a:p>
          <a:p>
            <a:pPr marL="36576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INNOVATION </a:t>
            </a:r>
          </a:p>
        </p:txBody>
      </p:sp>
    </p:spTree>
    <p:extLst>
      <p:ext uri="{BB962C8B-B14F-4D97-AF65-F5344CB8AC3E}">
        <p14:creationId xmlns:p14="http://schemas.microsoft.com/office/powerpoint/2010/main" val="41546263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" y="476672"/>
            <a:ext cx="9144000" cy="4288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1484784"/>
            <a:ext cx="424847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What is the problem we are trying to solve?</a:t>
            </a:r>
          </a:p>
          <a:p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1720" y="386122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VALUE PROPOSITION</a:t>
            </a:r>
          </a:p>
        </p:txBody>
      </p:sp>
    </p:spTree>
    <p:extLst>
      <p:ext uri="{BB962C8B-B14F-4D97-AF65-F5344CB8AC3E}">
        <p14:creationId xmlns:p14="http://schemas.microsoft.com/office/powerpoint/2010/main" val="8002285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2"/>
            <a:ext cx="9144000" cy="3937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1484784"/>
            <a:ext cx="4248472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90000"/>
                  </a:schemeClr>
                </a:solidFill>
                <a:latin typeface="Calibri"/>
                <a:cs typeface="Calibri"/>
              </a:rPr>
              <a:t>What is the problem we are trying to solve?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What is the solution we are proposing?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1720" y="404664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VALUE PROPOSITION</a:t>
            </a:r>
          </a:p>
        </p:txBody>
      </p:sp>
    </p:spTree>
    <p:extLst>
      <p:ext uri="{BB962C8B-B14F-4D97-AF65-F5344CB8AC3E}">
        <p14:creationId xmlns:p14="http://schemas.microsoft.com/office/powerpoint/2010/main" val="2149026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404664"/>
            <a:ext cx="9144000" cy="39349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1484784"/>
            <a:ext cx="424847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How are we communicating the Value Proposition?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386122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CHANNELS</a:t>
            </a:r>
          </a:p>
        </p:txBody>
      </p:sp>
    </p:spTree>
    <p:extLst>
      <p:ext uri="{BB962C8B-B14F-4D97-AF65-F5344CB8AC3E}">
        <p14:creationId xmlns:p14="http://schemas.microsoft.com/office/powerpoint/2010/main" val="15006858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2"/>
            <a:ext cx="9144000" cy="37251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1484784"/>
            <a:ext cx="42484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How will we obtain clients?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4543" y="478413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CUSTOMER’S RELATIONS</a:t>
            </a:r>
          </a:p>
        </p:txBody>
      </p:sp>
    </p:spTree>
    <p:extLst>
      <p:ext uri="{BB962C8B-B14F-4D97-AF65-F5344CB8AC3E}">
        <p14:creationId xmlns:p14="http://schemas.microsoft.com/office/powerpoint/2010/main" val="8778726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1" y="476672"/>
            <a:ext cx="9144000" cy="3664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1484784"/>
            <a:ext cx="4248472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BDBA"/>
                </a:solidFill>
                <a:latin typeface="Calibri"/>
                <a:cs typeface="Calibri"/>
              </a:rPr>
              <a:t>How will we obtain clients?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How will we maintain clients?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4543" y="478413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CUSTOMER’S RELATIONS</a:t>
            </a:r>
          </a:p>
        </p:txBody>
      </p:sp>
    </p:spTree>
    <p:extLst>
      <p:ext uri="{BB962C8B-B14F-4D97-AF65-F5344CB8AC3E}">
        <p14:creationId xmlns:p14="http://schemas.microsoft.com/office/powerpoint/2010/main" val="12528122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11" y="476672"/>
            <a:ext cx="9144000" cy="38292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1484784"/>
            <a:ext cx="4248472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BDBA"/>
                </a:solidFill>
                <a:latin typeface="Calibri"/>
                <a:cs typeface="Calibri"/>
              </a:rPr>
              <a:t>How will we obtain clients?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solidFill>
                  <a:srgbClr val="C0BDBA"/>
                </a:solidFill>
                <a:latin typeface="Calibri"/>
                <a:cs typeface="Calibri"/>
              </a:rPr>
              <a:t>How will we maintain clients?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How will we grow clients?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4543" y="478413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CUSTOMER’S RELATIONS</a:t>
            </a:r>
          </a:p>
        </p:txBody>
      </p:sp>
    </p:spTree>
    <p:extLst>
      <p:ext uri="{BB962C8B-B14F-4D97-AF65-F5344CB8AC3E}">
        <p14:creationId xmlns:p14="http://schemas.microsoft.com/office/powerpoint/2010/main" val="21194115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9144000" cy="38698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1484784"/>
            <a:ext cx="424847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What types of income flows can we identify?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1720" y="386122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INCOME</a:t>
            </a:r>
          </a:p>
        </p:txBody>
      </p:sp>
    </p:spTree>
    <p:extLst>
      <p:ext uri="{BB962C8B-B14F-4D97-AF65-F5344CB8AC3E}">
        <p14:creationId xmlns:p14="http://schemas.microsoft.com/office/powerpoint/2010/main" val="27097967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80"/>
            <a:ext cx="9144000" cy="37658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1611957"/>
            <a:ext cx="424847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What are the critical activities demanded by my business model?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478413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KEY ACTIVITIES</a:t>
            </a:r>
          </a:p>
        </p:txBody>
      </p:sp>
    </p:spTree>
    <p:extLst>
      <p:ext uri="{BB962C8B-B14F-4D97-AF65-F5344CB8AC3E}">
        <p14:creationId xmlns:p14="http://schemas.microsoft.com/office/powerpoint/2010/main" val="14063050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2"/>
            <a:ext cx="9144000" cy="40383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1611957"/>
            <a:ext cx="424847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What are the critical resources demanded by my business model?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478413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KEY RESOURCES</a:t>
            </a:r>
          </a:p>
        </p:txBody>
      </p:sp>
    </p:spTree>
    <p:extLst>
      <p:ext uri="{BB962C8B-B14F-4D97-AF65-F5344CB8AC3E}">
        <p14:creationId xmlns:p14="http://schemas.microsoft.com/office/powerpoint/2010/main" val="17435718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2"/>
            <a:ext cx="9144000" cy="43949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1611957"/>
            <a:ext cx="424847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Who are the critical partners and suppliers of my business?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478413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KEY PARTNERS</a:t>
            </a:r>
          </a:p>
        </p:txBody>
      </p:sp>
    </p:spTree>
    <p:extLst>
      <p:ext uri="{BB962C8B-B14F-4D97-AF65-F5344CB8AC3E}">
        <p14:creationId xmlns:p14="http://schemas.microsoft.com/office/powerpoint/2010/main" val="1787302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INVENTION VS INNOVATION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3753507"/>
            <a:ext cx="7467600" cy="2116832"/>
          </a:xfrm>
        </p:spPr>
        <p:txBody>
          <a:bodyPr>
            <a:normAutofit/>
          </a:bodyPr>
          <a:lstStyle/>
          <a:p>
            <a:pPr marL="36576" indent="0" algn="r">
              <a:buNone/>
            </a:pPr>
            <a:r>
              <a:rPr lang="en-US" sz="6000" dirty="0"/>
              <a:t>WHAT IS THE MAIN DIFFERENCE?</a:t>
            </a:r>
          </a:p>
        </p:txBody>
      </p:sp>
    </p:spTree>
    <p:extLst>
      <p:ext uri="{BB962C8B-B14F-4D97-AF65-F5344CB8AC3E}">
        <p14:creationId xmlns:p14="http://schemas.microsoft.com/office/powerpoint/2010/main" val="16645276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27" y="548680"/>
            <a:ext cx="9144000" cy="4236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1611957"/>
            <a:ext cx="424847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What is the resulting cost structure?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478413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Bauhaus 93"/>
                <a:cs typeface="Bauhaus 93"/>
              </a:rPr>
              <a:t>COSTS</a:t>
            </a:r>
          </a:p>
        </p:txBody>
      </p:sp>
    </p:spTree>
    <p:extLst>
      <p:ext uri="{BB962C8B-B14F-4D97-AF65-F5344CB8AC3E}">
        <p14:creationId xmlns:p14="http://schemas.microsoft.com/office/powerpoint/2010/main" val="282834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48" y="1196752"/>
            <a:ext cx="7001259" cy="51747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6597352"/>
            <a:ext cx="5904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i="1" dirty="0"/>
              <a:t>in: </a:t>
            </a:r>
            <a:r>
              <a:rPr lang="en-GB" sz="1000" dirty="0"/>
              <a:t>Business Model Generation, Alex </a:t>
            </a:r>
            <a:r>
              <a:rPr lang="en-GB" sz="1000" dirty="0" err="1"/>
              <a:t>Osterwalder</a:t>
            </a:r>
            <a:r>
              <a:rPr lang="en-GB" sz="1000" dirty="0"/>
              <a:t> &amp; Yves </a:t>
            </a:r>
            <a:r>
              <a:rPr lang="en-GB" sz="1000" dirty="0" err="1"/>
              <a:t>Pigneur</a:t>
            </a:r>
            <a:r>
              <a:rPr lang="en-GB" sz="1000" dirty="0"/>
              <a:t>, 2009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BUSINESS MODEL CANVAS</a:t>
            </a:r>
          </a:p>
        </p:txBody>
      </p:sp>
    </p:spTree>
    <p:extLst>
      <p:ext uri="{BB962C8B-B14F-4D97-AF65-F5344CB8AC3E}">
        <p14:creationId xmlns:p14="http://schemas.microsoft.com/office/powerpoint/2010/main" val="13326206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elo de Negóci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70"/>
            <a:ext cx="9144000" cy="6096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389984" y="1006670"/>
            <a:ext cx="3608812" cy="3919001"/>
            <a:chOff x="5389984" y="1006670"/>
            <a:chExt cx="3608812" cy="3919001"/>
          </a:xfrm>
        </p:grpSpPr>
        <p:sp>
          <p:nvSpPr>
            <p:cNvPr id="7" name="TextBox 6"/>
            <p:cNvSpPr txBox="1"/>
            <p:nvPr/>
          </p:nvSpPr>
          <p:spPr>
            <a:xfrm>
              <a:off x="6319292" y="2741643"/>
              <a:ext cx="1750196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</a:rPr>
                <a:t>WHO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389984" y="1006670"/>
              <a:ext cx="3608812" cy="3919001"/>
            </a:xfrm>
            <a:prstGeom prst="rect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0819" y="1043752"/>
            <a:ext cx="3469421" cy="3919001"/>
            <a:chOff x="260819" y="1043752"/>
            <a:chExt cx="3469421" cy="3919001"/>
          </a:xfrm>
        </p:grpSpPr>
        <p:sp>
          <p:nvSpPr>
            <p:cNvPr id="9" name="Rectangle 8"/>
            <p:cNvSpPr/>
            <p:nvPr/>
          </p:nvSpPr>
          <p:spPr>
            <a:xfrm>
              <a:off x="260819" y="1043752"/>
              <a:ext cx="3469421" cy="3919001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48251" y="2536093"/>
              <a:ext cx="1750196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8000"/>
                  </a:solidFill>
                </a:rPr>
                <a:t>HOW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745728" y="1006670"/>
            <a:ext cx="1592827" cy="3919001"/>
            <a:chOff x="3745728" y="1006670"/>
            <a:chExt cx="1592827" cy="3919001"/>
          </a:xfrm>
        </p:grpSpPr>
        <p:sp>
          <p:nvSpPr>
            <p:cNvPr id="8" name="TextBox 7"/>
            <p:cNvSpPr txBox="1"/>
            <p:nvPr/>
          </p:nvSpPr>
          <p:spPr>
            <a:xfrm>
              <a:off x="3745728" y="2356922"/>
              <a:ext cx="1592827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WHAT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162" y="1006670"/>
              <a:ext cx="1512905" cy="3919001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0819" y="4817244"/>
            <a:ext cx="8737977" cy="1637850"/>
            <a:chOff x="260819" y="4817244"/>
            <a:chExt cx="8737977" cy="1637850"/>
          </a:xfrm>
        </p:grpSpPr>
        <p:sp>
          <p:nvSpPr>
            <p:cNvPr id="12" name="Rectangle 11"/>
            <p:cNvSpPr/>
            <p:nvPr/>
          </p:nvSpPr>
          <p:spPr>
            <a:xfrm>
              <a:off x="260819" y="4817244"/>
              <a:ext cx="8737977" cy="163785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30240" y="5372372"/>
              <a:ext cx="2209912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MONEY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056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11" y="600839"/>
            <a:ext cx="7573858" cy="567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211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200"/>
            <a:ext cx="9144000" cy="5675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49951" y="820945"/>
            <a:ext cx="145591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CUSTOMERS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4339" y="758985"/>
            <a:ext cx="1455916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CUSTOMERS RELATIONSHIP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35311" y="2847581"/>
            <a:ext cx="145591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CHANNELS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93255" y="758985"/>
            <a:ext cx="145591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VP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25086" y="758985"/>
            <a:ext cx="145591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KEY ACTIVITIES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98692" y="2768116"/>
            <a:ext cx="145591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KEY RESOURCES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499" y="758985"/>
            <a:ext cx="145591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KEY PARTNERS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12616" y="4861220"/>
            <a:ext cx="166958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COST STRUCTURE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52616" y="4906201"/>
            <a:ext cx="166958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REVENUE STREAM</a:t>
            </a:r>
          </a:p>
        </p:txBody>
      </p:sp>
    </p:spTree>
    <p:extLst>
      <p:ext uri="{BB962C8B-B14F-4D97-AF65-F5344CB8AC3E}">
        <p14:creationId xmlns:p14="http://schemas.microsoft.com/office/powerpoint/2010/main" val="41678459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477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0"/>
            <a:ext cx="9144000" cy="613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699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862013"/>
            <a:ext cx="8372475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5667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0" y="1752600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pt-PT" sz="3200" dirty="0" err="1">
                <a:solidFill>
                  <a:srgbClr val="000000"/>
                </a:solidFill>
                <a:latin typeface="Calibri"/>
              </a:rPr>
              <a:t>Nespresso</a:t>
            </a:r>
            <a:r>
              <a:rPr lang="pt-PT" sz="3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pt-PT" sz="3200" dirty="0" err="1">
                <a:solidFill>
                  <a:srgbClr val="000000"/>
                </a:solidFill>
                <a:latin typeface="Calibri"/>
              </a:rPr>
              <a:t>altered</a:t>
            </a:r>
            <a:r>
              <a:rPr lang="pt-PT" sz="3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pt-PT" sz="3200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pt-PT" sz="3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pt-PT" sz="3200" dirty="0" err="1">
                <a:solidFill>
                  <a:srgbClr val="FF3300"/>
                </a:solidFill>
                <a:latin typeface="Calibri"/>
              </a:rPr>
              <a:t>business</a:t>
            </a:r>
            <a:r>
              <a:rPr lang="pt-PT" sz="3200" dirty="0">
                <a:solidFill>
                  <a:srgbClr val="FF3300"/>
                </a:solidFill>
                <a:latin typeface="Calibri"/>
              </a:rPr>
              <a:t> </a:t>
            </a:r>
            <a:r>
              <a:rPr lang="pt-PT" sz="3200" dirty="0" err="1">
                <a:solidFill>
                  <a:srgbClr val="FF3300"/>
                </a:solidFill>
                <a:latin typeface="Calibri"/>
              </a:rPr>
              <a:t>model</a:t>
            </a:r>
            <a:r>
              <a:rPr lang="pt-PT" sz="3200" dirty="0">
                <a:solidFill>
                  <a:srgbClr val="FF3300"/>
                </a:solidFill>
                <a:latin typeface="Calibri"/>
              </a:rPr>
              <a:t> </a:t>
            </a:r>
            <a:r>
              <a:rPr lang="pt-PT" sz="3200" dirty="0" err="1">
                <a:latin typeface="Calibri"/>
              </a:rPr>
              <a:t>of</a:t>
            </a:r>
            <a:r>
              <a:rPr lang="pt-PT" sz="3200" dirty="0">
                <a:latin typeface="Calibri"/>
              </a:rPr>
              <a:t> expresso </a:t>
            </a:r>
            <a:r>
              <a:rPr lang="pt-PT" sz="3200" dirty="0" err="1">
                <a:latin typeface="Calibri"/>
              </a:rPr>
              <a:t>coffee</a:t>
            </a:r>
            <a:endParaRPr lang="pt-PT" sz="3200" dirty="0">
              <a:latin typeface="Calibri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35025"/>
            <a:ext cx="4956175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5551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4374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237654" y="1417638"/>
            <a:ext cx="2419379" cy="2308324"/>
          </a:xfrm>
          <a:prstGeom prst="rect">
            <a:avLst/>
          </a:prstGeom>
          <a:solidFill>
            <a:schemeClr val="bg1"/>
          </a:solidFill>
          <a:ln>
            <a:solidFill>
              <a:srgbClr val="C8255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system of intertwined pieces of metal that is joined up by another larger metal piece in a successive way, up and down.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7847" y="1738413"/>
            <a:ext cx="2419379" cy="1200329"/>
          </a:xfrm>
          <a:prstGeom prst="rect">
            <a:avLst/>
          </a:prstGeom>
          <a:solidFill>
            <a:schemeClr val="bg1"/>
          </a:solidFill>
          <a:ln>
            <a:solidFill>
              <a:srgbClr val="C8255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system made of aluminum with turns that holds paper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5760"/>
            <a:ext cx="7467600" cy="1143000"/>
          </a:xfrm>
        </p:spPr>
        <p:txBody>
          <a:bodyPr/>
          <a:lstStyle/>
          <a:p>
            <a:r>
              <a:rPr lang="en-US" dirty="0"/>
              <a:t>INVENTION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79126" y="1452218"/>
            <a:ext cx="2419379" cy="1754327"/>
          </a:xfrm>
          <a:prstGeom prst="rect">
            <a:avLst/>
          </a:prstGeom>
          <a:solidFill>
            <a:schemeClr val="bg1"/>
          </a:solidFill>
          <a:ln>
            <a:solidFill>
              <a:srgbClr val="C8255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An electric pump linked to a suction system can push in objects and small particles from the environment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3322" y="3933056"/>
            <a:ext cx="2419379" cy="2308324"/>
          </a:xfrm>
          <a:prstGeom prst="rect">
            <a:avLst/>
          </a:prstGeom>
          <a:solidFill>
            <a:schemeClr val="bg1"/>
          </a:solidFill>
          <a:ln>
            <a:solidFill>
              <a:srgbClr val="C8255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Production of an artificial circular double stranded DNA containing an origin of replication, a </a:t>
            </a:r>
            <a:r>
              <a:rPr lang="en-US" dirty="0" err="1"/>
              <a:t>polylinker</a:t>
            </a:r>
            <a:r>
              <a:rPr lang="en-US" dirty="0"/>
              <a:t> and an antibiotic resistant gene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37654" y="4547121"/>
            <a:ext cx="2419379" cy="923330"/>
          </a:xfrm>
          <a:prstGeom prst="rect">
            <a:avLst/>
          </a:prstGeom>
          <a:solidFill>
            <a:schemeClr val="bg1"/>
          </a:solidFill>
          <a:ln>
            <a:solidFill>
              <a:srgbClr val="C8255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Isolation of a fluorescent protein form a water mollusk.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90849" y="4293096"/>
            <a:ext cx="2419379" cy="1477328"/>
          </a:xfrm>
          <a:prstGeom prst="rect">
            <a:avLst/>
          </a:prstGeom>
          <a:solidFill>
            <a:schemeClr val="bg1"/>
          </a:solidFill>
          <a:ln>
            <a:solidFill>
              <a:srgbClr val="C8255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An aluminum foil covered capsule for moisture and humidity tightness for coffee storage. </a:t>
            </a:r>
          </a:p>
        </p:txBody>
      </p:sp>
    </p:spTree>
    <p:extLst>
      <p:ext uri="{BB962C8B-B14F-4D97-AF65-F5344CB8AC3E}">
        <p14:creationId xmlns:p14="http://schemas.microsoft.com/office/powerpoint/2010/main" val="35756113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81" y="85513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empresas</a:t>
            </a:r>
          </a:p>
        </p:txBody>
      </p:sp>
      <p:pic>
        <p:nvPicPr>
          <p:cNvPr id="10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particulares (fãs do Expresso)</a:t>
            </a:r>
          </a:p>
        </p:txBody>
      </p:sp>
    </p:spTree>
    <p:extLst>
      <p:ext uri="{BB962C8B-B14F-4D97-AF65-F5344CB8AC3E}">
        <p14:creationId xmlns:p14="http://schemas.microsoft.com/office/powerpoint/2010/main" val="26043742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513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8838" y="19080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882122" y="2180391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em Casa</a:t>
            </a:r>
          </a:p>
        </p:txBody>
      </p:sp>
      <p:pic>
        <p:nvPicPr>
          <p:cNvPr id="5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empresas</a:t>
            </a:r>
          </a:p>
        </p:txBody>
      </p:sp>
      <p:pic>
        <p:nvPicPr>
          <p:cNvPr id="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78302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729722" y="307909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na Empresa</a:t>
            </a:r>
          </a:p>
        </p:txBody>
      </p:sp>
      <p:pic>
        <p:nvPicPr>
          <p:cNvPr id="10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particulares (fãs do Expresso)</a:t>
            </a:r>
          </a:p>
        </p:txBody>
      </p:sp>
    </p:spTree>
    <p:extLst>
      <p:ext uri="{BB962C8B-B14F-4D97-AF65-F5344CB8AC3E}">
        <p14:creationId xmlns:p14="http://schemas.microsoft.com/office/powerpoint/2010/main" val="33947351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7021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8838" y="19080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882122" y="2180391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em Casa</a:t>
            </a:r>
          </a:p>
        </p:txBody>
      </p:sp>
      <p:pic>
        <p:nvPicPr>
          <p:cNvPr id="5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empresas</a:t>
            </a:r>
          </a:p>
        </p:txBody>
      </p:sp>
      <p:pic>
        <p:nvPicPr>
          <p:cNvPr id="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78302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729722" y="307909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na Empresa</a:t>
            </a:r>
          </a:p>
        </p:txBody>
      </p:sp>
      <p:pic>
        <p:nvPicPr>
          <p:cNvPr id="10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particulares (fãs do Expresso)</a:t>
            </a:r>
          </a:p>
        </p:txBody>
      </p:sp>
      <p:pic>
        <p:nvPicPr>
          <p:cNvPr id="28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87692">
            <a:off x="4010238" y="377362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9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0437" y="38116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0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6038" y="32402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1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3577">
            <a:off x="4238838" y="25544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2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81986">
            <a:off x="5610438" y="27830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6" name="TextBox 45"/>
          <p:cNvSpPr txBox="1"/>
          <p:nvPr/>
        </p:nvSpPr>
        <p:spPr>
          <a:xfrm rot="373526">
            <a:off x="4743667" y="406969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central telefónica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344244" y="36286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Nespresso.com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343868" y="4183777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lojas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329369">
            <a:off x="6343866" y="307909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encomenda via correio</a:t>
            </a:r>
          </a:p>
        </p:txBody>
      </p:sp>
      <p:sp>
        <p:nvSpPr>
          <p:cNvPr id="50" name="TextBox 49"/>
          <p:cNvSpPr txBox="1"/>
          <p:nvPr/>
        </p:nvSpPr>
        <p:spPr>
          <a:xfrm rot="21263481">
            <a:off x="4972267" y="285049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…lojas de “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retail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11962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8838" y="1916403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882122" y="218877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em Casa</a:t>
            </a:r>
          </a:p>
        </p:txBody>
      </p:sp>
      <p:pic>
        <p:nvPicPr>
          <p:cNvPr id="5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8620" y="2219854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475555" y="2564161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empresas</a:t>
            </a:r>
          </a:p>
        </p:txBody>
      </p:sp>
      <p:pic>
        <p:nvPicPr>
          <p:cNvPr id="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791412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729722" y="3087481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na Empresa</a:t>
            </a:r>
          </a:p>
        </p:txBody>
      </p:sp>
      <p:pic>
        <p:nvPicPr>
          <p:cNvPr id="10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4820" y="142116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518949" y="1573561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particulares (fãs do Expresso)</a:t>
            </a:r>
          </a:p>
        </p:txBody>
      </p:sp>
      <p:pic>
        <p:nvPicPr>
          <p:cNvPr id="13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2787">
            <a:off x="4832218" y="13630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5" name="TextBox 14"/>
          <p:cNvSpPr txBox="1"/>
          <p:nvPr/>
        </p:nvSpPr>
        <p:spPr>
          <a:xfrm rot="238807">
            <a:off x="5570554" y="168103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Clube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28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87692">
            <a:off x="4010238" y="3782012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9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0437" y="3820054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0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6038" y="324861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1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3577">
            <a:off x="4238838" y="256281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2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81986">
            <a:off x="5610438" y="279141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6" name="TextBox 45"/>
          <p:cNvSpPr txBox="1"/>
          <p:nvPr/>
        </p:nvSpPr>
        <p:spPr>
          <a:xfrm rot="373526">
            <a:off x="4743667" y="4078081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central telefónica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344244" y="3637014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Nespresso.com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343868" y="4192162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lojas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329369">
            <a:off x="6343866" y="3087481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encomenda via correio</a:t>
            </a:r>
          </a:p>
        </p:txBody>
      </p:sp>
      <p:sp>
        <p:nvSpPr>
          <p:cNvPr id="50" name="TextBox 49"/>
          <p:cNvSpPr txBox="1"/>
          <p:nvPr/>
        </p:nvSpPr>
        <p:spPr>
          <a:xfrm rot="21263481">
            <a:off x="4972267" y="2858881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…lojas de “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retail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35032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7021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8838" y="1916403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882122" y="218877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em Casa</a:t>
            </a:r>
          </a:p>
        </p:txBody>
      </p:sp>
      <p:pic>
        <p:nvPicPr>
          <p:cNvPr id="5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8620" y="2219854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475555" y="2564161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empresas</a:t>
            </a:r>
          </a:p>
        </p:txBody>
      </p:sp>
      <p:pic>
        <p:nvPicPr>
          <p:cNvPr id="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791412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729722" y="3087481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na Empresa</a:t>
            </a:r>
          </a:p>
        </p:txBody>
      </p:sp>
      <p:pic>
        <p:nvPicPr>
          <p:cNvPr id="10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4820" y="142116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518949" y="1573561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particulares (fãs do Expresso)</a:t>
            </a:r>
          </a:p>
        </p:txBody>
      </p:sp>
      <p:pic>
        <p:nvPicPr>
          <p:cNvPr id="13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2787">
            <a:off x="4832218" y="13630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5" name="TextBox 14"/>
          <p:cNvSpPr txBox="1"/>
          <p:nvPr/>
        </p:nvSpPr>
        <p:spPr>
          <a:xfrm rot="238807">
            <a:off x="5570554" y="168103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Clube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26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87749">
            <a:off x="4294000" y="502721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0312">
            <a:off x="5970400" y="4897862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8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87692">
            <a:off x="4010238" y="3782012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9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0437" y="3820054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0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6038" y="324861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1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3577">
            <a:off x="4238838" y="256281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2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81986">
            <a:off x="5610438" y="279141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4" name="TextBox 43"/>
          <p:cNvSpPr txBox="1"/>
          <p:nvPr/>
        </p:nvSpPr>
        <p:spPr>
          <a:xfrm rot="234162">
            <a:off x="6648667" y="5052548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vendas de maquinas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 rot="21373483">
            <a:off x="5048467" y="5201781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venda de cápsulas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 rot="373526">
            <a:off x="4743667" y="4078081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central telefónica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344244" y="3637014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Nespresso.com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343868" y="4192162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lojas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329369">
            <a:off x="6343866" y="3087481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encomenda via correio</a:t>
            </a:r>
          </a:p>
        </p:txBody>
      </p:sp>
      <p:sp>
        <p:nvSpPr>
          <p:cNvPr id="50" name="TextBox 49"/>
          <p:cNvSpPr txBox="1"/>
          <p:nvPr/>
        </p:nvSpPr>
        <p:spPr>
          <a:xfrm rot="21263481">
            <a:off x="4972267" y="2858881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…lojas de “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retail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93984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8838" y="1933170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882122" y="220554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em Casa</a:t>
            </a:r>
          </a:p>
        </p:txBody>
      </p:sp>
      <p:pic>
        <p:nvPicPr>
          <p:cNvPr id="5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8620" y="223662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475555" y="2580928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empresas</a:t>
            </a:r>
          </a:p>
        </p:txBody>
      </p:sp>
      <p:pic>
        <p:nvPicPr>
          <p:cNvPr id="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80817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729722" y="3104248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na Empresa</a:t>
            </a:r>
          </a:p>
        </p:txBody>
      </p:sp>
      <p:pic>
        <p:nvPicPr>
          <p:cNvPr id="10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4820" y="143792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518949" y="1590328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particulares (fãs do Expresso)</a:t>
            </a:r>
          </a:p>
        </p:txBody>
      </p:sp>
      <p:pic>
        <p:nvPicPr>
          <p:cNvPr id="13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2787">
            <a:off x="4832218" y="1379785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5" name="TextBox 14"/>
          <p:cNvSpPr txBox="1"/>
          <p:nvPr/>
        </p:nvSpPr>
        <p:spPr>
          <a:xfrm rot="238807">
            <a:off x="5570554" y="169780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Clube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1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31856">
            <a:off x="1541275" y="18634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18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3577">
            <a:off x="657437" y="113177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0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5238" y="109362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6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87749">
            <a:off x="4294000" y="501797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0312">
            <a:off x="5970400" y="491462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8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87692">
            <a:off x="4010238" y="379877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9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0437" y="383682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0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6038" y="326537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1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3577">
            <a:off x="4238838" y="257957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2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81986">
            <a:off x="5610438" y="280817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5" name="TextBox 34"/>
          <p:cNvSpPr txBox="1"/>
          <p:nvPr/>
        </p:nvSpPr>
        <p:spPr>
          <a:xfrm rot="21263481">
            <a:off x="1399892" y="144354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distribuição “B2C”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47691" y="1437928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marketing</a:t>
            </a:r>
          </a:p>
        </p:txBody>
      </p:sp>
      <p:sp>
        <p:nvSpPr>
          <p:cNvPr id="37" name="TextBox 36"/>
          <p:cNvSpPr txBox="1"/>
          <p:nvPr/>
        </p:nvSpPr>
        <p:spPr>
          <a:xfrm rot="21395051">
            <a:off x="2161891" y="2221672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produção</a:t>
            </a:r>
          </a:p>
        </p:txBody>
      </p:sp>
      <p:sp>
        <p:nvSpPr>
          <p:cNvPr id="44" name="TextBox 43"/>
          <p:cNvSpPr txBox="1"/>
          <p:nvPr/>
        </p:nvSpPr>
        <p:spPr>
          <a:xfrm rot="234162">
            <a:off x="6648667" y="5069315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vendas de maquinas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 rot="21373483">
            <a:off x="5048467" y="5221715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venda de cápsulas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 rot="373526">
            <a:off x="4743667" y="4094848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central telefónica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344244" y="3653781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Nespresso.com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343868" y="42089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lojas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329369">
            <a:off x="6343866" y="3104248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encomenda via correio</a:t>
            </a:r>
          </a:p>
        </p:txBody>
      </p:sp>
      <p:sp>
        <p:nvSpPr>
          <p:cNvPr id="50" name="TextBox 49"/>
          <p:cNvSpPr txBox="1"/>
          <p:nvPr/>
        </p:nvSpPr>
        <p:spPr>
          <a:xfrm rot="21263481">
            <a:off x="4972267" y="2875648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…lojas de “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retail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6718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8838" y="1933170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882122" y="220554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em Casa</a:t>
            </a:r>
          </a:p>
        </p:txBody>
      </p:sp>
      <p:pic>
        <p:nvPicPr>
          <p:cNvPr id="5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8620" y="223662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475555" y="2580928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empresas</a:t>
            </a:r>
          </a:p>
        </p:txBody>
      </p:sp>
      <p:pic>
        <p:nvPicPr>
          <p:cNvPr id="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80817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729722" y="3104248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na Empresa</a:t>
            </a:r>
          </a:p>
        </p:txBody>
      </p:sp>
      <p:pic>
        <p:nvPicPr>
          <p:cNvPr id="10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4820" y="143792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518949" y="1590328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particulares (fãs do Expresso)</a:t>
            </a:r>
          </a:p>
        </p:txBody>
      </p:sp>
      <p:pic>
        <p:nvPicPr>
          <p:cNvPr id="13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2787">
            <a:off x="4832218" y="1379785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5" name="TextBox 14"/>
          <p:cNvSpPr txBox="1"/>
          <p:nvPr/>
        </p:nvSpPr>
        <p:spPr>
          <a:xfrm rot="238807">
            <a:off x="5570554" y="169780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Clube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1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31856">
            <a:off x="1541275" y="18634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18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3577">
            <a:off x="657437" y="113177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19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35403">
            <a:off x="1344813" y="3026429"/>
            <a:ext cx="2718478" cy="966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0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5238" y="109362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1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3577">
            <a:off x="657437" y="379877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2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22957">
            <a:off x="2208238" y="3822690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6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87749">
            <a:off x="4294000" y="518024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0312">
            <a:off x="5970400" y="507690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8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87692">
            <a:off x="4010238" y="379877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9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0437" y="383682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0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6038" y="326537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1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3577">
            <a:off x="4238838" y="257957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2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81986">
            <a:off x="5610438" y="280817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5" name="TextBox 34"/>
          <p:cNvSpPr txBox="1"/>
          <p:nvPr/>
        </p:nvSpPr>
        <p:spPr>
          <a:xfrm rot="21263481">
            <a:off x="1399892" y="144354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distribuição “B2C”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47691" y="1437928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marketing</a:t>
            </a:r>
          </a:p>
        </p:txBody>
      </p:sp>
      <p:sp>
        <p:nvSpPr>
          <p:cNvPr id="37" name="TextBox 36"/>
          <p:cNvSpPr txBox="1"/>
          <p:nvPr/>
        </p:nvSpPr>
        <p:spPr>
          <a:xfrm rot="21395051">
            <a:off x="2161891" y="2221672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produção</a:t>
            </a:r>
          </a:p>
        </p:txBody>
      </p:sp>
      <p:sp>
        <p:nvSpPr>
          <p:cNvPr id="38" name="TextBox 37"/>
          <p:cNvSpPr txBox="1"/>
          <p:nvPr/>
        </p:nvSpPr>
        <p:spPr>
          <a:xfrm rot="21386476">
            <a:off x="2009493" y="3272338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canais de distribuição</a:t>
            </a:r>
          </a:p>
        </p:txBody>
      </p:sp>
      <p:sp>
        <p:nvSpPr>
          <p:cNvPr id="39" name="TextBox 38"/>
          <p:cNvSpPr txBox="1"/>
          <p:nvPr/>
        </p:nvSpPr>
        <p:spPr>
          <a:xfrm rot="21263481">
            <a:off x="1399891" y="4202872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patentes</a:t>
            </a:r>
          </a:p>
        </p:txBody>
      </p:sp>
      <p:sp>
        <p:nvSpPr>
          <p:cNvPr id="40" name="TextBox 39"/>
          <p:cNvSpPr txBox="1"/>
          <p:nvPr/>
        </p:nvSpPr>
        <p:spPr>
          <a:xfrm rot="200829">
            <a:off x="2918134" y="409666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instalações de produção</a:t>
            </a:r>
          </a:p>
        </p:txBody>
      </p:sp>
      <p:sp>
        <p:nvSpPr>
          <p:cNvPr id="44" name="TextBox 43"/>
          <p:cNvSpPr txBox="1"/>
          <p:nvPr/>
        </p:nvSpPr>
        <p:spPr>
          <a:xfrm rot="234162">
            <a:off x="6648667" y="5069315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vendas de maquinas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 rot="21373483">
            <a:off x="5048467" y="5221715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venda de cápsulas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 rot="373526">
            <a:off x="4743667" y="4094848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central telefónica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344244" y="3653781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Nespresso.com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343868" y="42089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lojas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329369">
            <a:off x="6343866" y="3104248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encomenda via correio</a:t>
            </a:r>
          </a:p>
        </p:txBody>
      </p:sp>
      <p:sp>
        <p:nvSpPr>
          <p:cNvPr id="50" name="TextBox 49"/>
          <p:cNvSpPr txBox="1"/>
          <p:nvPr/>
        </p:nvSpPr>
        <p:spPr>
          <a:xfrm rot="21263481">
            <a:off x="4972267" y="2875648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…lojas de “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retail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63248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8838" y="2095442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882122" y="2367815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em Casa</a:t>
            </a:r>
          </a:p>
        </p:txBody>
      </p:sp>
      <p:pic>
        <p:nvPicPr>
          <p:cNvPr id="5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8620" y="2398893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475555" y="2743200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empresas</a:t>
            </a:r>
          </a:p>
        </p:txBody>
      </p:sp>
      <p:pic>
        <p:nvPicPr>
          <p:cNvPr id="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97045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729722" y="3266520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na Empresa</a:t>
            </a:r>
          </a:p>
        </p:txBody>
      </p:sp>
      <p:pic>
        <p:nvPicPr>
          <p:cNvPr id="10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4820" y="1600200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518949" y="1752600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particulares (fãs do Expresso)</a:t>
            </a:r>
          </a:p>
        </p:txBody>
      </p:sp>
      <p:pic>
        <p:nvPicPr>
          <p:cNvPr id="13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2787">
            <a:off x="4832218" y="154205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5" name="TextBox 14"/>
          <p:cNvSpPr txBox="1"/>
          <p:nvPr/>
        </p:nvSpPr>
        <p:spPr>
          <a:xfrm rot="238807">
            <a:off x="5570554" y="1860075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Clube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16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3577">
            <a:off x="-333163" y="2437050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1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31856">
            <a:off x="1541275" y="202574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18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3577">
            <a:off x="657437" y="129405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19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35403">
            <a:off x="1344813" y="3188701"/>
            <a:ext cx="2718478" cy="966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0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5238" y="1255893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1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3577">
            <a:off x="657437" y="3961050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2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22957">
            <a:off x="2208238" y="3984962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6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87749">
            <a:off x="4294000" y="518024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0312">
            <a:off x="5970400" y="507690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8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87692">
            <a:off x="4010238" y="396105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9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0437" y="3999093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0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6038" y="3427650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1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3577">
            <a:off x="4238838" y="2741850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2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81986">
            <a:off x="5610438" y="2970450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4" name="TextBox 33"/>
          <p:cNvSpPr txBox="1"/>
          <p:nvPr/>
        </p:nvSpPr>
        <p:spPr>
          <a:xfrm rot="21263481">
            <a:off x="400267" y="2640787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fabricantes de maquinas de café</a:t>
            </a:r>
          </a:p>
        </p:txBody>
      </p:sp>
      <p:sp>
        <p:nvSpPr>
          <p:cNvPr id="35" name="TextBox 34"/>
          <p:cNvSpPr txBox="1"/>
          <p:nvPr/>
        </p:nvSpPr>
        <p:spPr>
          <a:xfrm rot="21263481">
            <a:off x="1399892" y="1605815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distribuição “B2C”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47691" y="1600200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marketing</a:t>
            </a:r>
          </a:p>
        </p:txBody>
      </p:sp>
      <p:sp>
        <p:nvSpPr>
          <p:cNvPr id="37" name="TextBox 36"/>
          <p:cNvSpPr txBox="1"/>
          <p:nvPr/>
        </p:nvSpPr>
        <p:spPr>
          <a:xfrm rot="21395051">
            <a:off x="2161891" y="2383944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produção</a:t>
            </a:r>
          </a:p>
        </p:txBody>
      </p:sp>
      <p:sp>
        <p:nvSpPr>
          <p:cNvPr id="38" name="TextBox 37"/>
          <p:cNvSpPr txBox="1"/>
          <p:nvPr/>
        </p:nvSpPr>
        <p:spPr>
          <a:xfrm rot="21386476">
            <a:off x="2009493" y="3434610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canais de distribuição</a:t>
            </a:r>
          </a:p>
        </p:txBody>
      </p:sp>
      <p:sp>
        <p:nvSpPr>
          <p:cNvPr id="39" name="TextBox 38"/>
          <p:cNvSpPr txBox="1"/>
          <p:nvPr/>
        </p:nvSpPr>
        <p:spPr>
          <a:xfrm rot="21263481">
            <a:off x="1399891" y="4365144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patentes</a:t>
            </a:r>
          </a:p>
        </p:txBody>
      </p:sp>
      <p:sp>
        <p:nvSpPr>
          <p:cNvPr id="40" name="TextBox 39"/>
          <p:cNvSpPr txBox="1"/>
          <p:nvPr/>
        </p:nvSpPr>
        <p:spPr>
          <a:xfrm rot="200829">
            <a:off x="2918134" y="4258935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instalações de produção</a:t>
            </a:r>
          </a:p>
        </p:txBody>
      </p:sp>
      <p:sp>
        <p:nvSpPr>
          <p:cNvPr id="44" name="TextBox 43"/>
          <p:cNvSpPr txBox="1"/>
          <p:nvPr/>
        </p:nvSpPr>
        <p:spPr>
          <a:xfrm rot="234162">
            <a:off x="6648667" y="5231587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vendas de maquinas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 rot="21373483">
            <a:off x="5048467" y="5383987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venda de cápsulas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 rot="373526">
            <a:off x="4743667" y="4257120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central telefónica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344244" y="3816053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Nespresso.com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343868" y="4371201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lojas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329369">
            <a:off x="6343866" y="3266520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encomenda via correio</a:t>
            </a:r>
          </a:p>
        </p:txBody>
      </p:sp>
      <p:sp>
        <p:nvSpPr>
          <p:cNvPr id="50" name="TextBox 49"/>
          <p:cNvSpPr txBox="1"/>
          <p:nvPr/>
        </p:nvSpPr>
        <p:spPr>
          <a:xfrm rot="21263481">
            <a:off x="4972267" y="3037920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…lojas de “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retail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0095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8838" y="1807410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882122" y="207978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em Casa</a:t>
            </a:r>
          </a:p>
        </p:txBody>
      </p:sp>
      <p:pic>
        <p:nvPicPr>
          <p:cNvPr id="5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8620" y="211086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475555" y="2455168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empresas</a:t>
            </a:r>
          </a:p>
        </p:txBody>
      </p:sp>
      <p:pic>
        <p:nvPicPr>
          <p:cNvPr id="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68241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729722" y="2978488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na Empresa</a:t>
            </a:r>
          </a:p>
        </p:txBody>
      </p:sp>
      <p:pic>
        <p:nvPicPr>
          <p:cNvPr id="10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4820" y="131216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518949" y="1464568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particulares (fãs do Expresso)</a:t>
            </a:r>
          </a:p>
        </p:txBody>
      </p:sp>
      <p:pic>
        <p:nvPicPr>
          <p:cNvPr id="13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2787">
            <a:off x="4832218" y="1254025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5" name="TextBox 14"/>
          <p:cNvSpPr txBox="1"/>
          <p:nvPr/>
        </p:nvSpPr>
        <p:spPr>
          <a:xfrm rot="238807">
            <a:off x="5570554" y="157204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Clube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16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3577">
            <a:off x="-333163" y="21490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1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31856">
            <a:off x="1541275" y="173771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18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3577">
            <a:off x="657437" y="100601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19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35403">
            <a:off x="1344813" y="2900669"/>
            <a:ext cx="2718478" cy="966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0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5238" y="96786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1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3577">
            <a:off x="657437" y="36730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2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22957">
            <a:off x="2208238" y="3696930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3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3577">
            <a:off x="-409362" y="489221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4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21384">
            <a:off x="1038436" y="4688674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5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3577">
            <a:off x="2465200" y="48160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6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87749">
            <a:off x="4294000" y="489221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0312">
            <a:off x="5970400" y="47888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8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87692">
            <a:off x="4010238" y="367301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9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0437" y="371106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0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6038" y="31396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1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3577">
            <a:off x="4238838" y="24538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2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81986">
            <a:off x="5610438" y="26824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4" name="TextBox 33"/>
          <p:cNvSpPr txBox="1"/>
          <p:nvPr/>
        </p:nvSpPr>
        <p:spPr>
          <a:xfrm rot="21263481">
            <a:off x="400267" y="2352755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fabricantes de maquinas de café</a:t>
            </a:r>
          </a:p>
        </p:txBody>
      </p:sp>
      <p:sp>
        <p:nvSpPr>
          <p:cNvPr id="35" name="TextBox 34"/>
          <p:cNvSpPr txBox="1"/>
          <p:nvPr/>
        </p:nvSpPr>
        <p:spPr>
          <a:xfrm rot="21263481">
            <a:off x="1399892" y="131778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distribuição “B2C”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47691" y="1312168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marketing</a:t>
            </a:r>
          </a:p>
        </p:txBody>
      </p:sp>
      <p:sp>
        <p:nvSpPr>
          <p:cNvPr id="37" name="TextBox 36"/>
          <p:cNvSpPr txBox="1"/>
          <p:nvPr/>
        </p:nvSpPr>
        <p:spPr>
          <a:xfrm rot="21395051">
            <a:off x="2161891" y="2095912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produção</a:t>
            </a:r>
          </a:p>
        </p:txBody>
      </p:sp>
      <p:sp>
        <p:nvSpPr>
          <p:cNvPr id="38" name="TextBox 37"/>
          <p:cNvSpPr txBox="1"/>
          <p:nvPr/>
        </p:nvSpPr>
        <p:spPr>
          <a:xfrm rot="21386476">
            <a:off x="2009493" y="3146578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canais de distribuição</a:t>
            </a:r>
          </a:p>
        </p:txBody>
      </p:sp>
      <p:sp>
        <p:nvSpPr>
          <p:cNvPr id="39" name="TextBox 38"/>
          <p:cNvSpPr txBox="1"/>
          <p:nvPr/>
        </p:nvSpPr>
        <p:spPr>
          <a:xfrm rot="21263481">
            <a:off x="1399891" y="4077112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patentes</a:t>
            </a:r>
          </a:p>
        </p:txBody>
      </p:sp>
      <p:sp>
        <p:nvSpPr>
          <p:cNvPr id="40" name="TextBox 39"/>
          <p:cNvSpPr txBox="1"/>
          <p:nvPr/>
        </p:nvSpPr>
        <p:spPr>
          <a:xfrm rot="200829">
            <a:off x="2918134" y="397090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instalações de produção</a:t>
            </a:r>
          </a:p>
        </p:txBody>
      </p:sp>
      <p:sp>
        <p:nvSpPr>
          <p:cNvPr id="41" name="TextBox 40"/>
          <p:cNvSpPr txBox="1"/>
          <p:nvPr/>
        </p:nvSpPr>
        <p:spPr>
          <a:xfrm rot="21263481">
            <a:off x="315044" y="5264930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produção</a:t>
            </a:r>
          </a:p>
        </p:txBody>
      </p:sp>
      <p:sp>
        <p:nvSpPr>
          <p:cNvPr id="42" name="TextBox 41"/>
          <p:cNvSpPr txBox="1"/>
          <p:nvPr/>
        </p:nvSpPr>
        <p:spPr>
          <a:xfrm rot="281791">
            <a:off x="1771867" y="499094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distribuição “B2C”</a:t>
            </a:r>
          </a:p>
        </p:txBody>
      </p:sp>
      <p:sp>
        <p:nvSpPr>
          <p:cNvPr id="43" name="TextBox 42"/>
          <p:cNvSpPr txBox="1"/>
          <p:nvPr/>
        </p:nvSpPr>
        <p:spPr>
          <a:xfrm rot="21263481">
            <a:off x="3186078" y="5188730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marketing</a:t>
            </a:r>
          </a:p>
        </p:txBody>
      </p:sp>
      <p:sp>
        <p:nvSpPr>
          <p:cNvPr id="44" name="TextBox 43"/>
          <p:cNvSpPr txBox="1"/>
          <p:nvPr/>
        </p:nvSpPr>
        <p:spPr>
          <a:xfrm rot="234162">
            <a:off x="6648667" y="4943555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vendas de maquinas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 rot="21373483">
            <a:off x="5048467" y="5095955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venda de cápsulas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 rot="373526">
            <a:off x="4743667" y="3969088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central telefónica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344244" y="3528021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Nespresso.com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343868" y="408316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lojas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329369">
            <a:off x="6343866" y="2978488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encomenda via correio</a:t>
            </a:r>
          </a:p>
        </p:txBody>
      </p:sp>
      <p:sp>
        <p:nvSpPr>
          <p:cNvPr id="50" name="TextBox 49"/>
          <p:cNvSpPr txBox="1"/>
          <p:nvPr/>
        </p:nvSpPr>
        <p:spPr>
          <a:xfrm rot="21263481">
            <a:off x="4972267" y="2749888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…lojas de “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retail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”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12 at 13.55.4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3"/>
          <a:stretch/>
        </p:blipFill>
        <p:spPr>
          <a:xfrm>
            <a:off x="0" y="635001"/>
            <a:ext cx="9144000" cy="540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58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en-US" sz="4400" dirty="0"/>
              <a:t>LEONARDO DA VINCI</a:t>
            </a:r>
          </a:p>
          <a:p>
            <a:pPr marL="36576" indent="0" algn="ctr">
              <a:buNone/>
            </a:pPr>
            <a:endParaRPr lang="en-US" sz="4400" dirty="0"/>
          </a:p>
          <a:p>
            <a:pPr marL="36576" indent="0" algn="ctr">
              <a:buNone/>
            </a:pPr>
            <a:r>
              <a:rPr lang="en-US" sz="4400" dirty="0">
                <a:solidFill>
                  <a:srgbClr val="FF0000"/>
                </a:solidFill>
              </a:rPr>
              <a:t>VS</a:t>
            </a:r>
          </a:p>
          <a:p>
            <a:pPr marL="36576" indent="0" algn="ctr">
              <a:buNone/>
            </a:pPr>
            <a:endParaRPr lang="en-US" sz="4400" dirty="0"/>
          </a:p>
          <a:p>
            <a:pPr marL="36576" indent="0" algn="ctr">
              <a:buNone/>
            </a:pPr>
            <a:r>
              <a:rPr lang="en-US" sz="4400" dirty="0"/>
              <a:t>THOMAS EDISON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GB" dirty="0"/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36564121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BMC – </a:t>
            </a:r>
            <a:r>
              <a:rPr lang="en-GB" b="1" dirty="0">
                <a:solidFill>
                  <a:srgbClr val="FF0000"/>
                </a:solidFill>
              </a:rPr>
              <a:t>Universal Language</a:t>
            </a:r>
            <a:r>
              <a:rPr lang="en-GB" b="1" dirty="0"/>
              <a:t>!</a:t>
            </a:r>
          </a:p>
        </p:txBody>
      </p:sp>
      <p:pic>
        <p:nvPicPr>
          <p:cNvPr id="4" name="Picture 3" descr="Screen Shot 2015-06-12 at 14.00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0"/>
            <a:ext cx="9144000" cy="49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853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6-12 at 14.01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0"/>
            <a:ext cx="8450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719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prstClr val="black"/>
                </a:solidFill>
                <a:latin typeface="Calibri"/>
              </a:rPr>
              <a:t>BUSINESS MODEL CANVAS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134" y="2689743"/>
            <a:ext cx="6783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rgbClr val="FF0000"/>
                </a:solidFill>
                <a:latin typeface="Calibri"/>
              </a:rPr>
              <a:t>9 BUILDING BLOCKS</a:t>
            </a:r>
          </a:p>
        </p:txBody>
      </p:sp>
    </p:spTree>
    <p:extLst>
      <p:ext uri="{BB962C8B-B14F-4D97-AF65-F5344CB8AC3E}">
        <p14:creationId xmlns:p14="http://schemas.microsoft.com/office/powerpoint/2010/main" val="2709246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elo de Negóci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70"/>
            <a:ext cx="9144000" cy="609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68138" y="1874235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89169" y="2135845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53719" y="4100522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33262" y="2135845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85662" y="5324197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03993" y="2022426"/>
            <a:ext cx="55758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04575" y="3708292"/>
            <a:ext cx="55758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48482" y="5324197"/>
            <a:ext cx="55758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4473" y="2762905"/>
            <a:ext cx="55758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199325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48" y="1196752"/>
            <a:ext cx="7001259" cy="51747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6597352"/>
            <a:ext cx="5904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i="1" dirty="0"/>
              <a:t>in: </a:t>
            </a:r>
            <a:r>
              <a:rPr lang="en-GB" sz="1000" dirty="0"/>
              <a:t>Business Model Generation, Alex </a:t>
            </a:r>
            <a:r>
              <a:rPr lang="en-GB" sz="1000" dirty="0" err="1"/>
              <a:t>Osterwalder</a:t>
            </a:r>
            <a:r>
              <a:rPr lang="en-GB" sz="1000" dirty="0"/>
              <a:t> &amp; Yves </a:t>
            </a:r>
            <a:r>
              <a:rPr lang="en-GB" sz="1000" dirty="0" err="1"/>
              <a:t>Pigneur</a:t>
            </a:r>
            <a:r>
              <a:rPr lang="en-GB" sz="1000" dirty="0"/>
              <a:t>, 2009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BUSINESS MODEL CANVAS</a:t>
            </a:r>
          </a:p>
        </p:txBody>
      </p:sp>
      <p:sp>
        <p:nvSpPr>
          <p:cNvPr id="7" name="Rectangle 6"/>
          <p:cNvSpPr/>
          <p:nvPr/>
        </p:nvSpPr>
        <p:spPr>
          <a:xfrm>
            <a:off x="5076056" y="1259632"/>
            <a:ext cx="2870969" cy="281744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99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7" y="1988840"/>
            <a:ext cx="9144000" cy="473393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CUSTOMER SEGMENTS</a:t>
            </a:r>
          </a:p>
        </p:txBody>
      </p:sp>
    </p:spTree>
    <p:extLst>
      <p:ext uri="{BB962C8B-B14F-4D97-AF65-F5344CB8AC3E}">
        <p14:creationId xmlns:p14="http://schemas.microsoft.com/office/powerpoint/2010/main" val="24006364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76"/>
            <a:ext cx="9144000" cy="46983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99992" y="2420888"/>
            <a:ext cx="4176464" cy="138499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Who are our most important clients? </a:t>
            </a:r>
          </a:p>
          <a:p>
            <a:r>
              <a:rPr lang="en-US" sz="2800" dirty="0">
                <a:latin typeface="Calibri"/>
                <a:cs typeface="Calibri"/>
              </a:rPr>
              <a:t>And our users?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CUSTOMER SEGMENTS</a:t>
            </a:r>
          </a:p>
        </p:txBody>
      </p:sp>
    </p:spTree>
    <p:extLst>
      <p:ext uri="{BB962C8B-B14F-4D97-AF65-F5344CB8AC3E}">
        <p14:creationId xmlns:p14="http://schemas.microsoft.com/office/powerpoint/2010/main" val="18817409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4300"/>
            <a:ext cx="9144000" cy="40841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9992" y="2420888"/>
            <a:ext cx="4176464" cy="267765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90000"/>
                  </a:schemeClr>
                </a:solidFill>
                <a:latin typeface="Calibri"/>
                <a:cs typeface="Calibri"/>
              </a:rPr>
              <a:t>Who are our most important clients? </a:t>
            </a:r>
          </a:p>
          <a:p>
            <a:r>
              <a:rPr lang="en-US" sz="2800" dirty="0">
                <a:solidFill>
                  <a:schemeClr val="bg2">
                    <a:lumMod val="90000"/>
                  </a:schemeClr>
                </a:solidFill>
                <a:latin typeface="Calibri"/>
                <a:cs typeface="Calibri"/>
              </a:rPr>
              <a:t>And our users?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And who influences? And who decides?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CUSTOMER SEGMENTS</a:t>
            </a:r>
          </a:p>
        </p:txBody>
      </p:sp>
    </p:spTree>
    <p:extLst>
      <p:ext uri="{BB962C8B-B14F-4D97-AF65-F5344CB8AC3E}">
        <p14:creationId xmlns:p14="http://schemas.microsoft.com/office/powerpoint/2010/main" val="5280358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658"/>
            <a:ext cx="9144000" cy="46706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9992" y="2420888"/>
            <a:ext cx="4176464" cy="39703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90000"/>
                  </a:schemeClr>
                </a:solidFill>
                <a:latin typeface="Calibri"/>
                <a:cs typeface="Calibri"/>
              </a:rPr>
              <a:t>Who are our most important clients? </a:t>
            </a:r>
          </a:p>
          <a:p>
            <a:r>
              <a:rPr lang="en-US" sz="2800" dirty="0">
                <a:solidFill>
                  <a:schemeClr val="bg2">
                    <a:lumMod val="90000"/>
                  </a:schemeClr>
                </a:solidFill>
                <a:latin typeface="Calibri"/>
                <a:cs typeface="Calibri"/>
              </a:rPr>
              <a:t>And our users?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solidFill>
                  <a:srgbClr val="C0BDBA"/>
                </a:solidFill>
                <a:latin typeface="Calibri"/>
                <a:cs typeface="Calibri"/>
              </a:rPr>
              <a:t>And who influences? And who decides?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What are their most important characteristics?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CUSTOMER SEGMENTS</a:t>
            </a:r>
          </a:p>
        </p:txBody>
      </p:sp>
    </p:spTree>
    <p:extLst>
      <p:ext uri="{BB962C8B-B14F-4D97-AF65-F5344CB8AC3E}">
        <p14:creationId xmlns:p14="http://schemas.microsoft.com/office/powerpoint/2010/main" val="310942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127"/>
            <a:ext cx="7467600" cy="1143000"/>
          </a:xfrm>
        </p:spPr>
        <p:txBody>
          <a:bodyPr/>
          <a:lstStyle/>
          <a:p>
            <a:r>
              <a:rPr lang="en-GB" dirty="0"/>
              <a:t>STEVE BLANK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753" y="1772816"/>
            <a:ext cx="7169086" cy="4014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68760"/>
            <a:ext cx="2832100" cy="3810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405262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/>
              <a:t>GENIUSES</a:t>
            </a:r>
          </a:p>
          <a:p>
            <a:endParaRPr lang="en-US" sz="3200" dirty="0"/>
          </a:p>
          <a:p>
            <a:r>
              <a:rPr lang="en-US" sz="3200" dirty="0">
                <a:solidFill>
                  <a:srgbClr val="FF0000"/>
                </a:solidFill>
              </a:rPr>
              <a:t>Da Vinci – </a:t>
            </a:r>
            <a:r>
              <a:rPr lang="en-US" sz="2800" dirty="0"/>
              <a:t>ability to see future, designed &amp; created models that were never implemented in his time (he was a </a:t>
            </a:r>
            <a:r>
              <a:rPr lang="en-US" sz="2800" dirty="0">
                <a:solidFill>
                  <a:srgbClr val="FF0000"/>
                </a:solidFill>
              </a:rPr>
              <a:t>thinker</a:t>
            </a:r>
            <a:r>
              <a:rPr lang="en-US" sz="2800" dirty="0"/>
              <a:t>, not a doer!)</a:t>
            </a:r>
          </a:p>
          <a:p>
            <a:endParaRPr lang="en-US" sz="3200" dirty="0"/>
          </a:p>
          <a:p>
            <a:r>
              <a:rPr lang="en-US" sz="3200" dirty="0">
                <a:solidFill>
                  <a:srgbClr val="FF0000"/>
                </a:solidFill>
              </a:rPr>
              <a:t>Thomas Edison </a:t>
            </a:r>
            <a:r>
              <a:rPr lang="en-US" sz="3200" dirty="0"/>
              <a:t>– </a:t>
            </a:r>
            <a:r>
              <a:rPr lang="en-US" dirty="0"/>
              <a:t>he implemented his ideas – light bulb; phonograph; motion-picture industry – and they had impact because he was a </a:t>
            </a:r>
            <a:r>
              <a:rPr lang="en-US" dirty="0">
                <a:solidFill>
                  <a:srgbClr val="FF0000"/>
                </a:solidFill>
              </a:rPr>
              <a:t>doer</a:t>
            </a:r>
            <a:r>
              <a:rPr lang="en-US" dirty="0"/>
              <a:t>. </a:t>
            </a:r>
            <a:endParaRPr lang="en-US" sz="3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GB" dirty="0"/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22984431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064" y="1484784"/>
            <a:ext cx="6624736" cy="4166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6021288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OR WHY 9/10= START-UPs FAIL!!!!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3528" y="9689"/>
            <a:ext cx="7467600" cy="1143000"/>
          </a:xfrm>
        </p:spPr>
        <p:txBody>
          <a:bodyPr>
            <a:normAutofit/>
          </a:bodyPr>
          <a:lstStyle/>
          <a:p>
            <a:r>
              <a:rPr lang="en-GB" dirty="0"/>
              <a:t>CLIENT DEVELOPMENT</a:t>
            </a:r>
          </a:p>
        </p:txBody>
      </p:sp>
    </p:spTree>
    <p:extLst>
      <p:ext uri="{BB962C8B-B14F-4D97-AF65-F5344CB8AC3E}">
        <p14:creationId xmlns:p14="http://schemas.microsoft.com/office/powerpoint/2010/main" val="22724027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56792"/>
            <a:ext cx="8763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3528" y="9689"/>
            <a:ext cx="7467600" cy="1143000"/>
          </a:xfrm>
        </p:spPr>
        <p:txBody>
          <a:bodyPr>
            <a:normAutofit/>
          </a:bodyPr>
          <a:lstStyle/>
          <a:p>
            <a:r>
              <a:rPr lang="en-GB" dirty="0"/>
              <a:t>CLIENT DEVELOPMENT</a:t>
            </a:r>
          </a:p>
        </p:txBody>
      </p:sp>
    </p:spTree>
    <p:extLst>
      <p:ext uri="{BB962C8B-B14F-4D97-AF65-F5344CB8AC3E}">
        <p14:creationId xmlns:p14="http://schemas.microsoft.com/office/powerpoint/2010/main" val="38955450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16024"/>
            <a:ext cx="8892480" cy="6669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416" y="-162272"/>
            <a:ext cx="7467600" cy="1143000"/>
          </a:xfrm>
        </p:spPr>
        <p:txBody>
          <a:bodyPr/>
          <a:lstStyle/>
          <a:p>
            <a:r>
              <a:rPr lang="en-GB" dirty="0"/>
              <a:t>HOW TO TEST?</a:t>
            </a:r>
          </a:p>
        </p:txBody>
      </p:sp>
    </p:spTree>
    <p:extLst>
      <p:ext uri="{BB962C8B-B14F-4D97-AF65-F5344CB8AC3E}">
        <p14:creationId xmlns:p14="http://schemas.microsoft.com/office/powerpoint/2010/main" val="10091717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32656"/>
            <a:ext cx="8136904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TESTS</a:t>
            </a:r>
          </a:p>
          <a:p>
            <a:endParaRPr lang="en-US" dirty="0"/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sz="2400" dirty="0"/>
              <a:t>INTERVIEWS</a:t>
            </a:r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endParaRPr lang="en-US" sz="2400" dirty="0"/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sz="2400" dirty="0"/>
              <a:t>FORMS</a:t>
            </a:r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endParaRPr lang="en-US" sz="2400" dirty="0"/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sz="2400" dirty="0"/>
              <a:t>A/B TESTING</a:t>
            </a:r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endParaRPr lang="en-US" sz="2400" dirty="0"/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sz="2400" dirty="0"/>
              <a:t>WEBSITE</a:t>
            </a:r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endParaRPr lang="en-US" sz="2400" dirty="0"/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sz="2400" dirty="0"/>
              <a:t>SALES DOOR-TO-DOOR</a:t>
            </a:r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endParaRPr lang="en-US" sz="2400" dirty="0"/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sz="2400" dirty="0"/>
              <a:t>CROWDFUNDING</a:t>
            </a:r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endParaRPr lang="en-US" sz="2400" dirty="0"/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sz="2400" dirty="0"/>
              <a:t>E-COMMERCE MULTISTORES</a:t>
            </a:r>
          </a:p>
        </p:txBody>
      </p:sp>
    </p:spTree>
    <p:extLst>
      <p:ext uri="{BB962C8B-B14F-4D97-AF65-F5344CB8AC3E}">
        <p14:creationId xmlns:p14="http://schemas.microsoft.com/office/powerpoint/2010/main" val="41830732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47" y="764704"/>
            <a:ext cx="9144000" cy="472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287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696"/>
            <a:ext cx="9144000" cy="484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011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93" y="825781"/>
            <a:ext cx="9144000" cy="492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771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135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0"/>
            <a:ext cx="8478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79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0"/>
            <a:ext cx="875552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9592" y="188640"/>
            <a:ext cx="7416824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HOW TO DEFINE PRIORITY?</a:t>
            </a:r>
          </a:p>
        </p:txBody>
      </p:sp>
    </p:spTree>
    <p:extLst>
      <p:ext uri="{BB962C8B-B14F-4D97-AF65-F5344CB8AC3E}">
        <p14:creationId xmlns:p14="http://schemas.microsoft.com/office/powerpoint/2010/main" val="1535064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237654" y="1417638"/>
            <a:ext cx="2419379" cy="2308324"/>
          </a:xfrm>
          <a:prstGeom prst="rect">
            <a:avLst/>
          </a:prstGeom>
          <a:solidFill>
            <a:schemeClr val="bg1"/>
          </a:solidFill>
          <a:ln>
            <a:solidFill>
              <a:srgbClr val="C8255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system of intertwined pieces of metal that is joined up by another larger metal piece in a successive way, up and down.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7847" y="1738413"/>
            <a:ext cx="2419379" cy="1200329"/>
          </a:xfrm>
          <a:prstGeom prst="rect">
            <a:avLst/>
          </a:prstGeom>
          <a:solidFill>
            <a:schemeClr val="bg1"/>
          </a:solidFill>
          <a:ln>
            <a:solidFill>
              <a:srgbClr val="C8255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system made of aluminum with turns that holds paper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5760"/>
            <a:ext cx="7467600" cy="1143000"/>
          </a:xfrm>
        </p:spPr>
        <p:txBody>
          <a:bodyPr/>
          <a:lstStyle/>
          <a:p>
            <a:r>
              <a:rPr lang="en-US" dirty="0"/>
              <a:t>INVENTION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79126" y="1452218"/>
            <a:ext cx="2419379" cy="1754327"/>
          </a:xfrm>
          <a:prstGeom prst="rect">
            <a:avLst/>
          </a:prstGeom>
          <a:solidFill>
            <a:schemeClr val="bg1"/>
          </a:solidFill>
          <a:ln>
            <a:solidFill>
              <a:srgbClr val="C8255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An electric pump linked to a suction system can push in objects and small particles from the environment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3322" y="3933056"/>
            <a:ext cx="2419379" cy="2308324"/>
          </a:xfrm>
          <a:prstGeom prst="rect">
            <a:avLst/>
          </a:prstGeom>
          <a:solidFill>
            <a:schemeClr val="bg1"/>
          </a:solidFill>
          <a:ln>
            <a:solidFill>
              <a:srgbClr val="C8255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Production of an artificial circular double stranded DNA containing an origin of replication, a </a:t>
            </a:r>
            <a:r>
              <a:rPr lang="en-US" dirty="0" err="1"/>
              <a:t>polylinker</a:t>
            </a:r>
            <a:r>
              <a:rPr lang="en-US" dirty="0"/>
              <a:t> and an antibiotic resistant gene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37654" y="4547121"/>
            <a:ext cx="2419379" cy="923330"/>
          </a:xfrm>
          <a:prstGeom prst="rect">
            <a:avLst/>
          </a:prstGeom>
          <a:solidFill>
            <a:schemeClr val="bg1"/>
          </a:solidFill>
          <a:ln>
            <a:solidFill>
              <a:srgbClr val="C8255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Isolation of a fluorescent protein form a water mollusk.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90849" y="4293096"/>
            <a:ext cx="2419379" cy="1477328"/>
          </a:xfrm>
          <a:prstGeom prst="rect">
            <a:avLst/>
          </a:prstGeom>
          <a:solidFill>
            <a:schemeClr val="bg1"/>
          </a:solidFill>
          <a:ln>
            <a:solidFill>
              <a:srgbClr val="C8255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An aluminum foil covered capsule for moisture and humidity tightness for coffee storage. </a:t>
            </a:r>
          </a:p>
        </p:txBody>
      </p:sp>
    </p:spTree>
    <p:extLst>
      <p:ext uri="{BB962C8B-B14F-4D97-AF65-F5344CB8AC3E}">
        <p14:creationId xmlns:p14="http://schemas.microsoft.com/office/powerpoint/2010/main" val="343246283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600"/>
            <a:ext cx="9144000" cy="589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6547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54854"/>
            <a:ext cx="8686800" cy="579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3848" y="6597352"/>
            <a:ext cx="5904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i="1" dirty="0"/>
              <a:t>in: </a:t>
            </a:r>
            <a:r>
              <a:rPr lang="en-GB" sz="1000" dirty="0"/>
              <a:t>Business Model Generation, Alex </a:t>
            </a:r>
            <a:r>
              <a:rPr lang="en-GB" sz="1000" dirty="0" err="1"/>
              <a:t>Osterwalder</a:t>
            </a:r>
            <a:r>
              <a:rPr lang="en-GB" sz="1000" dirty="0"/>
              <a:t> &amp; Yves </a:t>
            </a:r>
            <a:r>
              <a:rPr lang="en-GB" sz="1000" dirty="0" err="1"/>
              <a:t>Pigneur</a:t>
            </a:r>
            <a:r>
              <a:rPr lang="en-GB" sz="1000" dirty="0"/>
              <a:t>, 2009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3528" y="-16227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BUSINESS MODEL CANVAS</a:t>
            </a:r>
          </a:p>
        </p:txBody>
      </p:sp>
    </p:spTree>
    <p:extLst>
      <p:ext uri="{BB962C8B-B14F-4D97-AF65-F5344CB8AC3E}">
        <p14:creationId xmlns:p14="http://schemas.microsoft.com/office/powerpoint/2010/main" val="1011512126"/>
      </p:ext>
    </p:extLst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iD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0000"/>
      </a:accent2>
      <a:accent3>
        <a:srgbClr val="339966"/>
      </a:accent3>
      <a:accent4>
        <a:srgbClr val="003366"/>
      </a:accent4>
      <a:accent5>
        <a:srgbClr val="FFC000"/>
      </a:accent5>
      <a:accent6>
        <a:srgbClr val="00E600"/>
      </a:accent6>
      <a:hlink>
        <a:srgbClr val="FF6600"/>
      </a:hlink>
      <a:folHlink>
        <a:srgbClr val="FFC0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1717</TotalTime>
  <Words>1706</Words>
  <Application>Microsoft Macintosh PowerPoint</Application>
  <PresentationFormat>Apresentação no Ecrã (4:3)</PresentationFormat>
  <Paragraphs>359</Paragraphs>
  <Slides>91</Slides>
  <Notes>2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dos diapositivos</vt:lpstr>
      </vt:variant>
      <vt:variant>
        <vt:i4>91</vt:i4>
      </vt:variant>
    </vt:vector>
  </HeadingPairs>
  <TitlesOfParts>
    <vt:vector size="101" baseType="lpstr">
      <vt:lpstr>Arial</vt:lpstr>
      <vt:lpstr>Bauhaus 93</vt:lpstr>
      <vt:lpstr>Calibri</vt:lpstr>
      <vt:lpstr>Franklin Gothic Book</vt:lpstr>
      <vt:lpstr>Segoe Print</vt:lpstr>
      <vt:lpstr>Verdana</vt:lpstr>
      <vt:lpstr>Wingdings 2</vt:lpstr>
      <vt:lpstr>Technic</vt:lpstr>
      <vt:lpstr>1_Technic</vt:lpstr>
      <vt:lpstr>Motyw pakietu Office</vt:lpstr>
      <vt:lpstr>Apresentação do PowerPoint</vt:lpstr>
      <vt:lpstr>Sumário</vt:lpstr>
      <vt:lpstr>INNOVATION </vt:lpstr>
      <vt:lpstr>Apresentação do PowerPoint</vt:lpstr>
      <vt:lpstr>INVENTION VS INNOVATION</vt:lpstr>
      <vt:lpstr>INVENTION</vt:lpstr>
      <vt:lpstr>INNOVATION</vt:lpstr>
      <vt:lpstr>INNOVATION</vt:lpstr>
      <vt:lpstr>INVENTION</vt:lpstr>
      <vt:lpstr>INNOVATION</vt:lpstr>
      <vt:lpstr>INVENTION</vt:lpstr>
      <vt:lpstr>INVENTION</vt:lpstr>
      <vt:lpstr>INVENTION</vt:lpstr>
      <vt:lpstr>INVENTION</vt:lpstr>
      <vt:lpstr>INVENTION</vt:lpstr>
      <vt:lpstr>INNOVATING TAKES TIME!</vt:lpstr>
      <vt:lpstr>INNOVATION </vt:lpstr>
      <vt:lpstr>Apresentação do PowerPoint</vt:lpstr>
      <vt:lpstr>Apresentação do PowerPoint</vt:lpstr>
      <vt:lpstr>Apresentação do PowerPoint</vt:lpstr>
      <vt:lpstr>INNOVATION </vt:lpstr>
      <vt:lpstr>CLOSED INNOVATION</vt:lpstr>
      <vt:lpstr>OPEN INNOVATION </vt:lpstr>
      <vt:lpstr>OPEN INNOVATION </vt:lpstr>
      <vt:lpstr>INNOVATION </vt:lpstr>
      <vt:lpstr>Apresentação do PowerPoint</vt:lpstr>
      <vt:lpstr>100 USES EXERCISE</vt:lpstr>
      <vt:lpstr>TWO BUCKETS EXERCISE</vt:lpstr>
      <vt:lpstr>Apresentação do PowerPoint</vt:lpstr>
      <vt:lpstr>Apresentação do PowerPoint</vt:lpstr>
      <vt:lpstr>WHY USE A METHODOLOGY?</vt:lpstr>
      <vt:lpstr>Apresentação do PowerPoint</vt:lpstr>
      <vt:lpstr>GROUP A</vt:lpstr>
      <vt:lpstr>GROUP B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STEVE BLANK</vt:lpstr>
      <vt:lpstr>CLIENT DEVELOPMENT</vt:lpstr>
      <vt:lpstr>CLIENT DEVELOPMENT</vt:lpstr>
      <vt:lpstr>HOW TO TEST?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BIOALVO 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Helena  Vieira</dc:creator>
  <cp:lastModifiedBy>Utilizador do Microsoft Office</cp:lastModifiedBy>
  <cp:revision>57</cp:revision>
  <dcterms:created xsi:type="dcterms:W3CDTF">2013-10-01T08:05:55Z</dcterms:created>
  <dcterms:modified xsi:type="dcterms:W3CDTF">2019-03-18T20:59:40Z</dcterms:modified>
</cp:coreProperties>
</file>